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8" r:id="rId3"/>
    <p:sldId id="257" r:id="rId4"/>
    <p:sldId id="259" r:id="rId5"/>
    <p:sldId id="260" r:id="rId6"/>
    <p:sldId id="261" r:id="rId7"/>
    <p:sldId id="262" r:id="rId8"/>
    <p:sldId id="263" r:id="rId9"/>
    <p:sldId id="270" r:id="rId10"/>
    <p:sldId id="264" r:id="rId11"/>
    <p:sldId id="265" r:id="rId12"/>
    <p:sldId id="266" r:id="rId13"/>
    <p:sldId id="267" r:id="rId14"/>
    <p:sldId id="268" r:id="rId15"/>
    <p:sldId id="269" r:id="rId16"/>
    <p:sldId id="271" r:id="rId17"/>
    <p:sldId id="272" r:id="rId18"/>
    <p:sldId id="273" r:id="rId19"/>
    <p:sldId id="275" r:id="rId20"/>
    <p:sldId id="304" r:id="rId21"/>
    <p:sldId id="274" r:id="rId22"/>
    <p:sldId id="305" r:id="rId23"/>
    <p:sldId id="276" r:id="rId24"/>
    <p:sldId id="277" r:id="rId25"/>
    <p:sldId id="278" r:id="rId26"/>
    <p:sldId id="279" r:id="rId27"/>
    <p:sldId id="280" r:id="rId28"/>
    <p:sldId id="281" r:id="rId29"/>
    <p:sldId id="282" r:id="rId30"/>
    <p:sldId id="283" r:id="rId31"/>
    <p:sldId id="284" r:id="rId32"/>
    <p:sldId id="285" r:id="rId33"/>
    <p:sldId id="308" r:id="rId34"/>
    <p:sldId id="306" r:id="rId35"/>
    <p:sldId id="286" r:id="rId36"/>
    <p:sldId id="287" r:id="rId37"/>
    <p:sldId id="288" r:id="rId38"/>
    <p:sldId id="289" r:id="rId39"/>
    <p:sldId id="290" r:id="rId40"/>
    <p:sldId id="291" r:id="rId41"/>
    <p:sldId id="292" r:id="rId42"/>
    <p:sldId id="307" r:id="rId43"/>
    <p:sldId id="302" r:id="rId44"/>
    <p:sldId id="295" r:id="rId45"/>
    <p:sldId id="296" r:id="rId46"/>
    <p:sldId id="297" r:id="rId47"/>
    <p:sldId id="298" r:id="rId48"/>
    <p:sldId id="299" r:id="rId49"/>
    <p:sldId id="300" r:id="rId50"/>
    <p:sldId id="301" r:id="rId51"/>
    <p:sldId id="293" r:id="rId52"/>
    <p:sldId id="294" r:id="rId5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1pPr>
    <a:lvl2pPr marL="4572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2pPr>
    <a:lvl3pPr marL="9144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3pPr>
    <a:lvl4pPr marL="13716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4pPr>
    <a:lvl5pPr marL="18288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5pPr>
    <a:lvl6pPr marL="2286000" algn="l" defTabSz="457200" rtl="0" eaLnBrk="1" latinLnBrk="0" hangingPunct="1">
      <a:defRPr kern="1200">
        <a:solidFill>
          <a:schemeClr val="tx1"/>
        </a:solidFill>
        <a:latin typeface="Calibri" charset="0"/>
        <a:ea typeface="ヒラギノ角ゴ Pro W3" charset="0"/>
        <a:cs typeface="ヒラギノ角ゴ Pro W3" charset="0"/>
      </a:defRPr>
    </a:lvl6pPr>
    <a:lvl7pPr marL="2743200" algn="l" defTabSz="457200" rtl="0" eaLnBrk="1" latinLnBrk="0" hangingPunct="1">
      <a:defRPr kern="1200">
        <a:solidFill>
          <a:schemeClr val="tx1"/>
        </a:solidFill>
        <a:latin typeface="Calibri" charset="0"/>
        <a:ea typeface="ヒラギノ角ゴ Pro W3" charset="0"/>
        <a:cs typeface="ヒラギノ角ゴ Pro W3" charset="0"/>
      </a:defRPr>
    </a:lvl7pPr>
    <a:lvl8pPr marL="3200400" algn="l" defTabSz="457200" rtl="0" eaLnBrk="1" latinLnBrk="0" hangingPunct="1">
      <a:defRPr kern="1200">
        <a:solidFill>
          <a:schemeClr val="tx1"/>
        </a:solidFill>
        <a:latin typeface="Calibri" charset="0"/>
        <a:ea typeface="ヒラギノ角ゴ Pro W3" charset="0"/>
        <a:cs typeface="ヒラギノ角ゴ Pro W3" charset="0"/>
      </a:defRPr>
    </a:lvl8pPr>
    <a:lvl9pPr marL="3657600" algn="l" defTabSz="457200" rtl="0" eaLnBrk="1" latinLnBrk="0" hangingPunct="1">
      <a:defRPr kern="1200">
        <a:solidFill>
          <a:schemeClr val="tx1"/>
        </a:solidFill>
        <a:latin typeface="Calibri"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t Young" initials="JY" lastIdx="3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6C8"/>
    <a:srgbClr val="FF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94716" autoAdjust="0"/>
  </p:normalViewPr>
  <p:slideViewPr>
    <p:cSldViewPr snapToGrid="0" snapToObjects="1">
      <p:cViewPr varScale="1">
        <p:scale>
          <a:sx n="148" d="100"/>
          <a:sy n="148" d="100"/>
        </p:scale>
        <p:origin x="-112" y="-240"/>
      </p:cViewPr>
      <p:guideLst>
        <p:guide orient="horz" pos="2160"/>
        <p:guide pos="2880"/>
      </p:guideLst>
    </p:cSldViewPr>
  </p:slideViewPr>
  <p:outlineViewPr>
    <p:cViewPr>
      <p:scale>
        <a:sx n="33" d="100"/>
        <a:sy n="33" d="100"/>
      </p:scale>
      <p:origin x="0" y="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11-14T15:04:36.549" idx="18">
    <p:pos x="382" y="2873"/>
    <p:text>should explain briefly how to do one - what to click on instead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2-11-14T15:05:45.612" idx="19">
    <p:pos x="3394" y="1770"/>
    <p:text>added text "an external"</p:text>
  </p:cm>
  <p:cm authorId="0" dt="2012-11-14T15:08:24.234" idx="20">
    <p:pos x="10" y="15"/>
    <p:text>we should have another brief slide after this that shows what to do
1. select/highlight the link text (the text that will be clickable) 
2. click the hyperlink manager button
3. fill out the information
show pic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8EB2-9902-594F-AF1C-21E068947D8D}" type="datetimeFigureOut">
              <a:rPr lang="en-US" smtClean="0"/>
              <a:t>12-11-22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DD2C0-44CD-A64F-B4FE-69BE840423F3}" type="slidenum">
              <a:rPr lang="en-US" smtClean="0"/>
              <a:t>‹#›</a:t>
            </a:fld>
            <a:endParaRPr lang="en-US"/>
          </a:p>
        </p:txBody>
      </p:sp>
    </p:spTree>
    <p:extLst>
      <p:ext uri="{BB962C8B-B14F-4D97-AF65-F5344CB8AC3E}">
        <p14:creationId xmlns:p14="http://schemas.microsoft.com/office/powerpoint/2010/main" val="3363932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1</a:t>
            </a:fld>
            <a:endParaRPr lang="en-US"/>
          </a:p>
        </p:txBody>
      </p:sp>
    </p:spTree>
    <p:extLst>
      <p:ext uri="{BB962C8B-B14F-4D97-AF65-F5344CB8AC3E}">
        <p14:creationId xmlns:p14="http://schemas.microsoft.com/office/powerpoint/2010/main" val="37592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upload images right</a:t>
            </a:r>
            <a:r>
              <a:rPr lang="en-US" baseline="0" dirty="0" smtClean="0"/>
              <a:t> from the Page Editor view. Click the image icon.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26</a:t>
            </a:fld>
            <a:endParaRPr lang="en-US"/>
          </a:p>
        </p:txBody>
      </p:sp>
    </p:spTree>
    <p:extLst>
      <p:ext uri="{BB962C8B-B14F-4D97-AF65-F5344CB8AC3E}">
        <p14:creationId xmlns:p14="http://schemas.microsoft.com/office/powerpoint/2010/main" val="2240115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Upload button to add new media.</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27</a:t>
            </a:fld>
            <a:endParaRPr lang="en-US"/>
          </a:p>
        </p:txBody>
      </p:sp>
    </p:spTree>
    <p:extLst>
      <p:ext uri="{BB962C8B-B14F-4D97-AF65-F5344CB8AC3E}">
        <p14:creationId xmlns:p14="http://schemas.microsoft.com/office/powerpoint/2010/main" val="3606594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 to your workbox using the Content Tree.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29</a:t>
            </a:fld>
            <a:endParaRPr lang="en-US"/>
          </a:p>
        </p:txBody>
      </p:sp>
    </p:spTree>
    <p:extLst>
      <p:ext uri="{BB962C8B-B14F-4D97-AF65-F5344CB8AC3E}">
        <p14:creationId xmlns:p14="http://schemas.microsoft.com/office/powerpoint/2010/main" val="37396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you don’t see this tab,</a:t>
            </a:r>
            <a:r>
              <a:rPr lang="en-US" baseline="0" dirty="0" smtClean="0"/>
              <a:t> it’s because </a:t>
            </a:r>
            <a:r>
              <a:rPr lang="en-US" baseline="0" dirty="0" err="1" smtClean="0"/>
              <a:t>SiteCore</a:t>
            </a:r>
            <a:r>
              <a:rPr lang="en-US" baseline="0" dirty="0" smtClean="0"/>
              <a:t> admins didn’t enable it…</a:t>
            </a:r>
          </a:p>
        </p:txBody>
      </p:sp>
      <p:sp>
        <p:nvSpPr>
          <p:cNvPr id="4" name="Slide Number Placeholder 3"/>
          <p:cNvSpPr>
            <a:spLocks noGrp="1"/>
          </p:cNvSpPr>
          <p:nvPr>
            <p:ph type="sldNum" sz="quarter" idx="10"/>
          </p:nvPr>
        </p:nvSpPr>
        <p:spPr/>
        <p:txBody>
          <a:bodyPr/>
          <a:lstStyle/>
          <a:p>
            <a:fld id="{267DD2C0-44CD-A64F-B4FE-69BE840423F3}" type="slidenum">
              <a:rPr lang="en-US" smtClean="0"/>
              <a:t>30</a:t>
            </a:fld>
            <a:endParaRPr lang="en-US"/>
          </a:p>
        </p:txBody>
      </p:sp>
    </p:spTree>
    <p:extLst>
      <p:ext uri="{BB962C8B-B14F-4D97-AF65-F5344CB8AC3E}">
        <p14:creationId xmlns:p14="http://schemas.microsoft.com/office/powerpoint/2010/main" val="207865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 text must</a:t>
            </a:r>
            <a:r>
              <a:rPr lang="en-US" baseline="0" dirty="0" smtClean="0"/>
              <a:t> be added for accessibility requirements and search engine optimization. It is a highly recommended field. Specifying alt texts allows visually impaired users that are using screen readers to hear a description of the image.</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31</a:t>
            </a:fld>
            <a:endParaRPr lang="en-US"/>
          </a:p>
        </p:txBody>
      </p:sp>
    </p:spTree>
    <p:extLst>
      <p:ext uri="{BB962C8B-B14F-4D97-AF65-F5344CB8AC3E}">
        <p14:creationId xmlns:p14="http://schemas.microsoft.com/office/powerpoint/2010/main" val="101358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on the image icon in the floating palette. Instead of clicking Upload, navigate to the image.</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32</a:t>
            </a:fld>
            <a:endParaRPr lang="en-US"/>
          </a:p>
        </p:txBody>
      </p:sp>
    </p:spTree>
    <p:extLst>
      <p:ext uri="{BB962C8B-B14F-4D97-AF65-F5344CB8AC3E}">
        <p14:creationId xmlns:p14="http://schemas.microsoft.com/office/powerpoint/2010/main" val="183385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images should have a default scale size ideally no larger than 600px</a:t>
            </a:r>
            <a:r>
              <a:rPr lang="en-US" baseline="0" dirty="0" smtClean="0"/>
              <a:t> in width or 500px in height. Scaling images does not resize them, it simply makes them look a different size than they actually are. At the end we will have a photo resizing activity so you can optimize large images for </a:t>
            </a:r>
            <a:r>
              <a:rPr lang="en-US" baseline="0" dirty="0" err="1" smtClean="0"/>
              <a:t>SiteCore</a:t>
            </a:r>
            <a:r>
              <a:rPr lang="en-US" baseline="0" dirty="0" smtClean="0"/>
              <a:t>. Scaling in </a:t>
            </a:r>
            <a:r>
              <a:rPr lang="en-US" baseline="0" dirty="0" err="1" smtClean="0"/>
              <a:t>SiteCore</a:t>
            </a:r>
            <a:r>
              <a:rPr lang="en-US" baseline="0" dirty="0" smtClean="0"/>
              <a:t> can then be avoided.</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33</a:t>
            </a:fld>
            <a:endParaRPr lang="en-US"/>
          </a:p>
        </p:txBody>
      </p:sp>
    </p:spTree>
    <p:extLst>
      <p:ext uri="{BB962C8B-B14F-4D97-AF65-F5344CB8AC3E}">
        <p14:creationId xmlns:p14="http://schemas.microsoft.com/office/powerpoint/2010/main" val="1833857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Submitting your changes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34</a:t>
            </a:fld>
            <a:endParaRPr lang="en-US"/>
          </a:p>
        </p:txBody>
      </p:sp>
    </p:spTree>
    <p:extLst>
      <p:ext uri="{BB962C8B-B14F-4D97-AF65-F5344CB8AC3E}">
        <p14:creationId xmlns:p14="http://schemas.microsoft.com/office/powerpoint/2010/main" val="2372191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your workflow,</a:t>
            </a:r>
            <a:r>
              <a:rPr lang="en-US" baseline="0" dirty="0" smtClean="0"/>
              <a:t> check off the workbox and click Submit on each of the items you want to submit.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35</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43</a:t>
            </a:fld>
            <a:endParaRPr lang="en-US"/>
          </a:p>
        </p:txBody>
      </p:sp>
    </p:spTree>
    <p:extLst>
      <p:ext uri="{BB962C8B-B14F-4D97-AF65-F5344CB8AC3E}">
        <p14:creationId xmlns:p14="http://schemas.microsoft.com/office/powerpoint/2010/main" val="182729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you’ll be taken to the front page of the website in</a:t>
            </a:r>
            <a:r>
              <a:rPr lang="en-US" baseline="0" dirty="0" smtClean="0"/>
              <a:t> a the new editing view called Page Editor. You will see a ribbon at the top of the page. It may be expanded or it may be collapsed. This means that you are currently logged in under Page Editor view.</a:t>
            </a:r>
          </a:p>
          <a:p>
            <a:r>
              <a:rPr lang="en-US" baseline="0" dirty="0" smtClean="0"/>
              <a:t>There are a number of tabs available: Home, Advanced, Experience, View. Clicking either of the tabs or the arrow at the top right will expand the ribbon.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a:t>
            </a:fld>
            <a:endParaRPr lang="en-US"/>
          </a:p>
        </p:txBody>
      </p:sp>
    </p:spTree>
    <p:extLst>
      <p:ext uri="{BB962C8B-B14F-4D97-AF65-F5344CB8AC3E}">
        <p14:creationId xmlns:p14="http://schemas.microsoft.com/office/powerpoint/2010/main" val="3160712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44</a:t>
            </a:fld>
            <a:endParaRPr lang="en-US"/>
          </a:p>
        </p:txBody>
      </p:sp>
    </p:spTree>
    <p:extLst>
      <p:ext uri="{BB962C8B-B14F-4D97-AF65-F5344CB8AC3E}">
        <p14:creationId xmlns:p14="http://schemas.microsoft.com/office/powerpoint/2010/main" val="2462756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see an image like the one shown here. We will focus on Cropping (pink arrow) and Resizing</a:t>
            </a:r>
            <a:r>
              <a:rPr lang="en-US" baseline="0" dirty="0" smtClean="0"/>
              <a:t> (turquoise arrow)</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47</a:t>
            </a:fld>
            <a:endParaRPr lang="en-US"/>
          </a:p>
        </p:txBody>
      </p:sp>
    </p:spTree>
    <p:extLst>
      <p:ext uri="{BB962C8B-B14F-4D97-AF65-F5344CB8AC3E}">
        <p14:creationId xmlns:p14="http://schemas.microsoft.com/office/powerpoint/2010/main" val="1900587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Crop and select the area you want to crop. Click the button “Crop Selected Area” to confirm your crop.</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48</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newly cropped image still needs to be resized. Let’s size it to 400 pixels</a:t>
            </a:r>
            <a:r>
              <a:rPr lang="en-US" baseline="0" dirty="0" smtClean="0"/>
              <a:t> wide. The first box is the width. If you forget, it says Width first before height in the next column. Adjust the image size using the range input. Make sure “Keep Proportions” is checked (it already is by default). You can also use one of the preset sizes: message board, website and thumbnail are OK.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49</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Save &gt; Save to My Computer and name your file. Save it to your desktop for quick reference later. </a:t>
            </a:r>
            <a:r>
              <a:rPr lang="en-US" dirty="0" smtClean="0"/>
              <a:t>Check your Desktop.</a:t>
            </a:r>
            <a:r>
              <a:rPr lang="en-US" baseline="0" dirty="0" smtClean="0"/>
              <a:t> You should see both the old and the new there. If you’re on Mac you can see the file dimensions.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50</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allows you to edit</a:t>
            </a:r>
            <a:r>
              <a:rPr lang="en-US" baseline="0" dirty="0" smtClean="0"/>
              <a:t> the page </a:t>
            </a:r>
            <a:r>
              <a:rPr lang="en-US" dirty="0" smtClean="0"/>
              <a:t>in the Rich Text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7</a:t>
            </a:fld>
            <a:endParaRPr lang="en-US"/>
          </a:p>
        </p:txBody>
      </p:sp>
    </p:spTree>
    <p:extLst>
      <p:ext uri="{BB962C8B-B14F-4D97-AF65-F5344CB8AC3E}">
        <p14:creationId xmlns:p14="http://schemas.microsoft.com/office/powerpoint/2010/main" val="1269373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Page Editor you can edit text, insert an</a:t>
            </a:r>
            <a:r>
              <a:rPr lang="en-US" baseline="0" dirty="0" smtClean="0"/>
              <a:t> image or a link. Should you need to accomplish more tasks, you may find it more useful to log into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8</a:t>
            </a:fld>
            <a:endParaRPr lang="en-US"/>
          </a:p>
        </p:txBody>
      </p:sp>
    </p:spTree>
    <p:extLst>
      <p:ext uri="{BB962C8B-B14F-4D97-AF65-F5344CB8AC3E}">
        <p14:creationId xmlns:p14="http://schemas.microsoft.com/office/powerpoint/2010/main" val="3181618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adding text either by typing</a:t>
            </a:r>
            <a:r>
              <a:rPr lang="en-US" baseline="0" dirty="0" smtClean="0"/>
              <a:t> it in the box or using copy and paste, please remember the following points.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11</a:t>
            </a:fld>
            <a:endParaRPr lang="en-US"/>
          </a:p>
        </p:txBody>
      </p:sp>
    </p:spTree>
    <p:extLst>
      <p:ext uri="{BB962C8B-B14F-4D97-AF65-F5344CB8AC3E}">
        <p14:creationId xmlns:p14="http://schemas.microsoft.com/office/powerpoint/2010/main" val="161358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More in the floating palette and then Edit</a:t>
            </a:r>
            <a:r>
              <a:rPr lang="en-US" baseline="0" dirty="0" smtClean="0"/>
              <a:t> the related item. It’ll take you to a simplified version of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14</a:t>
            </a:fld>
            <a:endParaRPr lang="en-US"/>
          </a:p>
        </p:txBody>
      </p:sp>
    </p:spTree>
    <p:extLst>
      <p:ext uri="{BB962C8B-B14F-4D97-AF65-F5344CB8AC3E}">
        <p14:creationId xmlns:p14="http://schemas.microsoft.com/office/powerpoint/2010/main" val="2545021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Related Items</a:t>
            </a:r>
            <a:r>
              <a:rPr lang="en-US" baseline="0" dirty="0" smtClean="0"/>
              <a:t> include items like navigation block and sidebar items.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15</a:t>
            </a:fld>
            <a:endParaRPr lang="en-US"/>
          </a:p>
        </p:txBody>
      </p:sp>
    </p:spTree>
    <p:extLst>
      <p:ext uri="{BB962C8B-B14F-4D97-AF65-F5344CB8AC3E}">
        <p14:creationId xmlns:p14="http://schemas.microsoft.com/office/powerpoint/2010/main" val="203141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17</a:t>
            </a:fld>
            <a:endParaRPr lang="en-US"/>
          </a:p>
        </p:txBody>
      </p:sp>
    </p:spTree>
    <p:extLst>
      <p:ext uri="{BB962C8B-B14F-4D97-AF65-F5344CB8AC3E}">
        <p14:creationId xmlns:p14="http://schemas.microsoft.com/office/powerpoint/2010/main" val="348138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18</a:t>
            </a:fld>
            <a:endParaRPr lang="en-US"/>
          </a:p>
        </p:txBody>
      </p:sp>
    </p:spTree>
    <p:extLst>
      <p:ext uri="{BB962C8B-B14F-4D97-AF65-F5344CB8AC3E}">
        <p14:creationId xmlns:p14="http://schemas.microsoft.com/office/powerpoint/2010/main" val="341849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914400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54D86577-ADEA-FB48-BE1C-4099C9C3B6AD}" type="datetimeFigureOut">
              <a:rPr lang="en-US"/>
              <a:pPr>
                <a:defRPr/>
              </a:pPr>
              <a:t>12-11-22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43BB29F-3408-4646-AF67-CE2E87AF8C92}" type="slidenum">
              <a:rPr lang="en-US"/>
              <a:pPr>
                <a:defRPr/>
              </a:pPr>
              <a:t>‹#›</a:t>
            </a:fld>
            <a:endParaRPr lang="en-US"/>
          </a:p>
        </p:txBody>
      </p:sp>
    </p:spTree>
    <p:extLst>
      <p:ext uri="{BB962C8B-B14F-4D97-AF65-F5344CB8AC3E}">
        <p14:creationId xmlns:p14="http://schemas.microsoft.com/office/powerpoint/2010/main" val="349735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08AC2B16-4581-4F4C-9A86-02D1A1D8607F}" type="datetimeFigureOut">
              <a:rPr lang="en-US"/>
              <a:pPr>
                <a:defRPr/>
              </a:pPr>
              <a:t>12-11-22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5871427-59F5-9544-91F3-D97B1F262631}" type="slidenum">
              <a:rPr lang="en-US"/>
              <a:pPr>
                <a:defRPr/>
              </a:pPr>
              <a:t>‹#›</a:t>
            </a:fld>
            <a:endParaRPr lang="en-US"/>
          </a:p>
        </p:txBody>
      </p:sp>
    </p:spTree>
    <p:extLst>
      <p:ext uri="{BB962C8B-B14F-4D97-AF65-F5344CB8AC3E}">
        <p14:creationId xmlns:p14="http://schemas.microsoft.com/office/powerpoint/2010/main" val="10829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E448C71-8C09-B94B-A43C-4742636032D2}" type="datetimeFigureOut">
              <a:rPr lang="en-US"/>
              <a:pPr>
                <a:defRPr/>
              </a:pPr>
              <a:t>12-11-22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961A2B8A-736F-D148-98EB-AE1C800C35ED}" type="slidenum">
              <a:rPr lang="en-US"/>
              <a:pPr>
                <a:defRPr/>
              </a:pPr>
              <a:t>‹#›</a:t>
            </a:fld>
            <a:endParaRPr lang="en-US"/>
          </a:p>
        </p:txBody>
      </p:sp>
    </p:spTree>
    <p:extLst>
      <p:ext uri="{BB962C8B-B14F-4D97-AF65-F5344CB8AC3E}">
        <p14:creationId xmlns:p14="http://schemas.microsoft.com/office/powerpoint/2010/main" val="256027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4068752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8E20F814-F7DC-E34B-AEC1-90A6123B880A}" type="datetimeFigureOut">
              <a:rPr lang="en-US"/>
              <a:pPr>
                <a:defRPr/>
              </a:pPr>
              <a:t>12-11-22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D2093E90-5273-E54E-A801-61EE2ACAF28F}" type="slidenum">
              <a:rPr lang="en-US"/>
              <a:pPr>
                <a:defRPr/>
              </a:pPr>
              <a:t>‹#›</a:t>
            </a:fld>
            <a:endParaRPr lang="en-US"/>
          </a:p>
        </p:txBody>
      </p:sp>
    </p:spTree>
    <p:extLst>
      <p:ext uri="{BB962C8B-B14F-4D97-AF65-F5344CB8AC3E}">
        <p14:creationId xmlns:p14="http://schemas.microsoft.com/office/powerpoint/2010/main" val="389296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C35ACF27-8953-CF46-8D82-880E9F2028F6}" type="datetimeFigureOut">
              <a:rPr lang="en-US"/>
              <a:pPr>
                <a:defRPr/>
              </a:pPr>
              <a:t>12-11-22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B53F4A6-DD65-C348-B8FB-F51988250D3C}" type="slidenum">
              <a:rPr lang="en-US"/>
              <a:pPr>
                <a:defRPr/>
              </a:pPr>
              <a:t>‹#›</a:t>
            </a:fld>
            <a:endParaRPr lang="en-US"/>
          </a:p>
        </p:txBody>
      </p:sp>
    </p:spTree>
    <p:extLst>
      <p:ext uri="{BB962C8B-B14F-4D97-AF65-F5344CB8AC3E}">
        <p14:creationId xmlns:p14="http://schemas.microsoft.com/office/powerpoint/2010/main" val="301454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12BCBF77-4617-6242-9C56-2DB2AEB9FD6E}" type="datetimeFigureOut">
              <a:rPr lang="en-US"/>
              <a:pPr>
                <a:defRPr/>
              </a:pPr>
              <a:t>12-11-22</a:t>
            </a:fld>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6012F78B-92F7-2F48-BC36-433FCCB64FD1}" type="slidenum">
              <a:rPr lang="en-US"/>
              <a:pPr>
                <a:defRPr/>
              </a:pPr>
              <a:t>‹#›</a:t>
            </a:fld>
            <a:endParaRPr lang="en-US"/>
          </a:p>
        </p:txBody>
      </p:sp>
    </p:spTree>
    <p:extLst>
      <p:ext uri="{BB962C8B-B14F-4D97-AF65-F5344CB8AC3E}">
        <p14:creationId xmlns:p14="http://schemas.microsoft.com/office/powerpoint/2010/main" val="175480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0BA30BF-E69F-5B42-B79B-4A6759F5D055}" type="datetimeFigureOut">
              <a:rPr lang="en-US"/>
              <a:pPr>
                <a:defRPr/>
              </a:pPr>
              <a:t>12-11-22</a:t>
            </a:fld>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51CA1CF-9D3E-064D-AAE4-F7E4662B8A1E}" type="slidenum">
              <a:rPr lang="en-US"/>
              <a:pPr>
                <a:defRPr/>
              </a:pPr>
              <a:t>‹#›</a:t>
            </a:fld>
            <a:endParaRPr lang="en-US"/>
          </a:p>
        </p:txBody>
      </p:sp>
    </p:spTree>
    <p:extLst>
      <p:ext uri="{BB962C8B-B14F-4D97-AF65-F5344CB8AC3E}">
        <p14:creationId xmlns:p14="http://schemas.microsoft.com/office/powerpoint/2010/main" val="363636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751BEF3-F559-5D43-AEB2-3B1E08EC0096}" type="datetimeFigureOut">
              <a:rPr lang="en-US"/>
              <a:pPr>
                <a:defRPr/>
              </a:pPr>
              <a:t>12-11-22</a:t>
            </a:fld>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4F03C15C-B9C7-4441-A392-BD563F9A4828}" type="slidenum">
              <a:rPr lang="en-US"/>
              <a:pPr>
                <a:defRPr/>
              </a:pPr>
              <a:t>‹#›</a:t>
            </a:fld>
            <a:endParaRPr lang="en-US"/>
          </a:p>
        </p:txBody>
      </p:sp>
    </p:spTree>
    <p:extLst>
      <p:ext uri="{BB962C8B-B14F-4D97-AF65-F5344CB8AC3E}">
        <p14:creationId xmlns:p14="http://schemas.microsoft.com/office/powerpoint/2010/main" val="232304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A347E64-E21F-884F-BBBB-8C3A028CC7A8}" type="datetimeFigureOut">
              <a:rPr lang="en-US"/>
              <a:pPr>
                <a:defRPr/>
              </a:pPr>
              <a:t>12-11-22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DA365C1-1356-544E-A2EB-C462EFDC3E76}" type="slidenum">
              <a:rPr lang="en-US"/>
              <a:pPr>
                <a:defRPr/>
              </a:pPr>
              <a:t>‹#›</a:t>
            </a:fld>
            <a:endParaRPr lang="en-US"/>
          </a:p>
        </p:txBody>
      </p:sp>
    </p:spTree>
    <p:extLst>
      <p:ext uri="{BB962C8B-B14F-4D97-AF65-F5344CB8AC3E}">
        <p14:creationId xmlns:p14="http://schemas.microsoft.com/office/powerpoint/2010/main" val="202615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B106FA84-A2D0-264D-A4B0-6AD575E535CD}" type="datetimeFigureOut">
              <a:rPr lang="en-US"/>
              <a:pPr>
                <a:defRPr/>
              </a:pPr>
              <a:t>12-11-22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7E3563F-B6FD-7042-BA63-35E2CE18BE82}" type="slidenum">
              <a:rPr lang="en-US"/>
              <a:pPr>
                <a:defRPr/>
              </a:pPr>
              <a:t>‹#›</a:t>
            </a:fld>
            <a:endParaRPr lang="en-US"/>
          </a:p>
        </p:txBody>
      </p:sp>
    </p:spTree>
    <p:extLst>
      <p:ext uri="{BB962C8B-B14F-4D97-AF65-F5344CB8AC3E}">
        <p14:creationId xmlns:p14="http://schemas.microsoft.com/office/powerpoint/2010/main" val="1397015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pic>
        <p:nvPicPr>
          <p:cNvPr id="1028" name="Picture 3" descr="ppt_backgroun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527050"/>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2"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iming>
    <p:tnLst>
      <p:par>
        <p:cTn xmlns:p14="http://schemas.microsoft.com/office/powerpoint/2010/mai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127" charset="-128"/>
          <a:cs typeface="ヒラギノ角ゴ Pro W3" charset="0"/>
        </a:defRPr>
      </a:lvl1pPr>
      <a:lvl2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2pPr>
      <a:lvl3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3pPr>
      <a:lvl4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4pPr>
      <a:lvl5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127"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127"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127"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12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27" charset="-128"/>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27" charset="-128"/>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27" charset="-128"/>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na.holly@sheridancollege.ca" TargetMode="External"/><Relationship Id="rId4" Type="http://schemas.openxmlformats.org/officeDocument/2006/relationships/hyperlink" Target="mailto:janet.young1@sheridancollege.ca"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3" Type="http://schemas.openxmlformats.org/officeDocument/2006/relationships/hyperlink" Target="http://interfacelift.com" TargetMode="External"/><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facelift.com" TargetMode="Externa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hyperlink" Target="mailto:janet.young1@sheridancollege.ca" TargetMode="External"/><Relationship Id="rId4" Type="http://schemas.openxmlformats.org/officeDocument/2006/relationships/hyperlink" Target="http://cfprod.sheridaninstitute.ca/tina/sc6train" TargetMode="External"/><Relationship Id="rId1" Type="http://schemas.openxmlformats.org/officeDocument/2006/relationships/slideLayout" Target="../slideLayouts/slideLayout2.xml"/><Relationship Id="rId2" Type="http://schemas.openxmlformats.org/officeDocument/2006/relationships/hyperlink" Target="mailto:christina.holly@sheridancollege.c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870857"/>
            <a:ext cx="7772400" cy="2729594"/>
          </a:xfrm>
        </p:spPr>
        <p:txBody>
          <a:bodyPr/>
          <a:lstStyle/>
          <a:p>
            <a:r>
              <a:rPr lang="en-US" dirty="0" err="1" smtClean="0"/>
              <a:t>SiteCore</a:t>
            </a:r>
            <a:r>
              <a:rPr lang="en-US" dirty="0" smtClean="0"/>
              <a:t> 6 Training</a:t>
            </a:r>
            <a:endParaRPr lang="en-US" dirty="0"/>
          </a:p>
        </p:txBody>
      </p:sp>
      <p:sp>
        <p:nvSpPr>
          <p:cNvPr id="4" name="Subtitle 3"/>
          <p:cNvSpPr>
            <a:spLocks noGrp="1"/>
          </p:cNvSpPr>
          <p:nvPr>
            <p:ph type="subTitle" idx="1"/>
          </p:nvPr>
        </p:nvSpPr>
        <p:spPr>
          <a:xfrm>
            <a:off x="1371600" y="4562928"/>
            <a:ext cx="6400800" cy="1075871"/>
          </a:xfrm>
        </p:spPr>
        <p:txBody>
          <a:bodyPr/>
          <a:lstStyle/>
          <a:p>
            <a:r>
              <a:rPr lang="en-US" sz="2400" dirty="0" smtClean="0">
                <a:hlinkClick r:id="rId3"/>
              </a:rPr>
              <a:t>christina.holly@sheridancollege.ca</a:t>
            </a:r>
            <a:endParaRPr lang="en-US" sz="2400" dirty="0" smtClean="0"/>
          </a:p>
          <a:p>
            <a:r>
              <a:rPr lang="en-US" sz="2400" dirty="0" smtClean="0">
                <a:hlinkClick r:id="rId4"/>
              </a:rPr>
              <a:t>janet.young1@sheridancollege.ca</a:t>
            </a:r>
            <a:r>
              <a:rPr lang="en-US" sz="2400" dirty="0" smtClean="0"/>
              <a:t>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Page Editor view</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Navigate to the page you want to edit</a:t>
            </a:r>
            <a:endParaRPr lang="en-US" dirty="0"/>
          </a:p>
          <a:p>
            <a:pPr marL="514350" indent="-514350">
              <a:buFont typeface="+mj-lt"/>
              <a:buAutoNum type="arabicPeriod"/>
            </a:pPr>
            <a:r>
              <a:rPr lang="en-US" dirty="0" smtClean="0"/>
              <a:t>Click the content area you want to edit</a:t>
            </a:r>
          </a:p>
          <a:p>
            <a:pPr marL="514350" indent="-514350">
              <a:buFont typeface="+mj-lt"/>
              <a:buAutoNum type="arabicPeriod"/>
            </a:pPr>
            <a:endParaRPr lang="en-US" dirty="0"/>
          </a:p>
          <a:p>
            <a:pPr marL="0" indent="0">
              <a:buNone/>
            </a:pPr>
            <a:r>
              <a:rPr lang="en-US" dirty="0" smtClean="0"/>
              <a:t>Hover your mouse over the content areas to see which areas are editable.</a:t>
            </a:r>
          </a:p>
        </p:txBody>
      </p:sp>
    </p:spTree>
    <p:extLst>
      <p:ext uri="{BB962C8B-B14F-4D97-AF65-F5344CB8AC3E}">
        <p14:creationId xmlns:p14="http://schemas.microsoft.com/office/powerpoint/2010/main" val="2553981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Rules</a:t>
            </a:r>
            <a:endParaRPr lang="en-US" dirty="0"/>
          </a:p>
        </p:txBody>
      </p:sp>
      <p:sp>
        <p:nvSpPr>
          <p:cNvPr id="3" name="Content Placeholder 2"/>
          <p:cNvSpPr>
            <a:spLocks noGrp="1"/>
          </p:cNvSpPr>
          <p:nvPr>
            <p:ph idx="1"/>
          </p:nvPr>
        </p:nvSpPr>
        <p:spPr>
          <a:xfrm>
            <a:off x="457200" y="1904862"/>
            <a:ext cx="8229600" cy="4067675"/>
          </a:xfrm>
        </p:spPr>
        <p:txBody>
          <a:bodyPr/>
          <a:lstStyle/>
          <a:p>
            <a:pPr marL="514350" indent="-514350">
              <a:buFont typeface="+mj-lt"/>
              <a:buAutoNum type="arabicPeriod"/>
            </a:pPr>
            <a:r>
              <a:rPr lang="en-US" dirty="0" smtClean="0"/>
              <a:t>Paste without formatting</a:t>
            </a:r>
          </a:p>
          <a:p>
            <a:pPr marL="514350" indent="-514350">
              <a:buFont typeface="+mj-lt"/>
              <a:buAutoNum type="arabicPeriod"/>
            </a:pPr>
            <a:endParaRPr lang="en-US" dirty="0"/>
          </a:p>
          <a:p>
            <a:pPr marL="514350" indent="-514350">
              <a:buFont typeface="+mj-lt"/>
              <a:buAutoNum type="arabicPeriod"/>
            </a:pPr>
            <a:r>
              <a:rPr lang="en-US" dirty="0" smtClean="0"/>
              <a:t>Use only included formatting styles</a:t>
            </a:r>
            <a:endParaRPr lang="en-US" dirty="0"/>
          </a:p>
        </p:txBody>
      </p:sp>
    </p:spTree>
    <p:extLst>
      <p:ext uri="{BB962C8B-B14F-4D97-AF65-F5344CB8AC3E}">
        <p14:creationId xmlns:p14="http://schemas.microsoft.com/office/powerpoint/2010/main" val="16853081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without Formatting</a:t>
            </a:r>
            <a:endParaRPr lang="en-US" dirty="0"/>
          </a:p>
        </p:txBody>
      </p:sp>
      <p:sp>
        <p:nvSpPr>
          <p:cNvPr id="3" name="Content Placeholder 2"/>
          <p:cNvSpPr>
            <a:spLocks noGrp="1"/>
          </p:cNvSpPr>
          <p:nvPr>
            <p:ph idx="1"/>
          </p:nvPr>
        </p:nvSpPr>
        <p:spPr>
          <a:xfrm>
            <a:off x="4166264" y="2294587"/>
            <a:ext cx="4733415" cy="3152130"/>
          </a:xfrm>
        </p:spPr>
        <p:txBody>
          <a:bodyPr numCol="1"/>
          <a:lstStyle/>
          <a:p>
            <a:pPr marL="514350" indent="-514350">
              <a:buFont typeface="+mj-lt"/>
              <a:buAutoNum type="arabicPeriod"/>
            </a:pPr>
            <a:r>
              <a:rPr lang="en-US" sz="2400" dirty="0" smtClean="0"/>
              <a:t>Click the Document icon in the floating palette</a:t>
            </a:r>
          </a:p>
          <a:p>
            <a:pPr marL="514350" indent="-514350">
              <a:buFont typeface="+mj-lt"/>
              <a:buAutoNum type="arabicPeriod"/>
            </a:pPr>
            <a:endParaRPr lang="en-US" sz="2400" dirty="0" smtClean="0"/>
          </a:p>
          <a:p>
            <a:pPr marL="514350" indent="-514350">
              <a:buFont typeface="+mj-lt"/>
              <a:buAutoNum type="arabicPeriod"/>
            </a:pPr>
            <a:r>
              <a:rPr lang="en-US" sz="2400" dirty="0" smtClean="0"/>
              <a:t>Click the Clipboard icon with a W on it – the “Paste from Word strip font” button</a:t>
            </a:r>
          </a:p>
        </p:txBody>
      </p:sp>
      <p:sp>
        <p:nvSpPr>
          <p:cNvPr id="6" name="Rectangle 5"/>
          <p:cNvSpPr/>
          <p:nvPr/>
        </p:nvSpPr>
        <p:spPr>
          <a:xfrm>
            <a:off x="457199" y="1417638"/>
            <a:ext cx="8229602" cy="584776"/>
          </a:xfrm>
          <a:prstGeom prst="rect">
            <a:avLst/>
          </a:prstGeom>
        </p:spPr>
        <p:txBody>
          <a:bodyPr wrap="square">
            <a:spAutoFit/>
          </a:bodyPr>
          <a:lstStyle/>
          <a:p>
            <a:pPr marL="0" indent="0">
              <a:buNone/>
            </a:pPr>
            <a:r>
              <a:rPr lang="en-US" sz="3200" dirty="0" smtClean="0"/>
              <a:t>To paste plain text/remove rich text formatting:</a:t>
            </a:r>
          </a:p>
        </p:txBody>
      </p:sp>
      <p:pic>
        <p:nvPicPr>
          <p:cNvPr id="7" name="Picture 6"/>
          <p:cNvPicPr>
            <a:picLocks noChangeAspect="1"/>
          </p:cNvPicPr>
          <p:nvPr/>
        </p:nvPicPr>
        <p:blipFill>
          <a:blip r:embed="rId2"/>
          <a:stretch>
            <a:fillRect/>
          </a:stretch>
        </p:blipFill>
        <p:spPr>
          <a:xfrm>
            <a:off x="376211" y="2294587"/>
            <a:ext cx="3644900" cy="1193800"/>
          </a:xfrm>
          <a:prstGeom prst="rect">
            <a:avLst/>
          </a:prstGeom>
        </p:spPr>
      </p:pic>
      <p:pic>
        <p:nvPicPr>
          <p:cNvPr id="8" name="Picture 7"/>
          <p:cNvPicPr>
            <a:picLocks noChangeAspect="1"/>
          </p:cNvPicPr>
          <p:nvPr/>
        </p:nvPicPr>
        <p:blipFill>
          <a:blip r:embed="rId3"/>
          <a:stretch>
            <a:fillRect/>
          </a:stretch>
        </p:blipFill>
        <p:spPr>
          <a:xfrm>
            <a:off x="376211" y="4055200"/>
            <a:ext cx="3790053" cy="1391517"/>
          </a:xfrm>
          <a:prstGeom prst="rect">
            <a:avLst/>
          </a:prstGeom>
        </p:spPr>
      </p:pic>
    </p:spTree>
    <p:extLst>
      <p:ext uri="{BB962C8B-B14F-4D97-AF65-F5344CB8AC3E}">
        <p14:creationId xmlns:p14="http://schemas.microsoft.com/office/powerpoint/2010/main" val="15093610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only included styles</a:t>
            </a:r>
            <a:endParaRPr lang="en-US" dirty="0"/>
          </a:p>
        </p:txBody>
      </p:sp>
      <p:sp>
        <p:nvSpPr>
          <p:cNvPr id="3" name="Content Placeholder 2"/>
          <p:cNvSpPr>
            <a:spLocks noGrp="1"/>
          </p:cNvSpPr>
          <p:nvPr>
            <p:ph idx="1"/>
          </p:nvPr>
        </p:nvSpPr>
        <p:spPr>
          <a:xfrm>
            <a:off x="457200" y="1277958"/>
            <a:ext cx="8229600" cy="4848206"/>
          </a:xfrm>
        </p:spPr>
        <p:txBody>
          <a:bodyPr/>
          <a:lstStyle/>
          <a:p>
            <a:pPr marL="0" indent="0">
              <a:buNone/>
            </a:pPr>
            <a:r>
              <a:rPr lang="en-US" sz="2800" dirty="0" smtClean="0"/>
              <a:t>Only choose styles from the dropdown menu when wanting to format in order to maintain consistency </a:t>
            </a:r>
            <a:r>
              <a:rPr lang="en-US" sz="2800" dirty="0"/>
              <a:t>between pages.</a:t>
            </a:r>
          </a:p>
        </p:txBody>
      </p:sp>
      <p:pic>
        <p:nvPicPr>
          <p:cNvPr id="4" name="Picture 3"/>
          <p:cNvPicPr>
            <a:picLocks noChangeAspect="1"/>
          </p:cNvPicPr>
          <p:nvPr/>
        </p:nvPicPr>
        <p:blipFill>
          <a:blip r:embed="rId2"/>
          <a:stretch>
            <a:fillRect/>
          </a:stretch>
        </p:blipFill>
        <p:spPr>
          <a:xfrm>
            <a:off x="2546905" y="2874353"/>
            <a:ext cx="4107341" cy="2820579"/>
          </a:xfrm>
          <a:prstGeom prst="rect">
            <a:avLst/>
          </a:prstGeom>
        </p:spPr>
      </p:pic>
    </p:spTree>
    <p:extLst>
      <p:ext uri="{BB962C8B-B14F-4D97-AF65-F5344CB8AC3E}">
        <p14:creationId xmlns:p14="http://schemas.microsoft.com/office/powerpoint/2010/main" val="12061876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a:t>
            </a:r>
            <a:endParaRPr lang="en-US" dirty="0"/>
          </a:p>
        </p:txBody>
      </p:sp>
      <p:sp>
        <p:nvSpPr>
          <p:cNvPr id="3" name="Content Placeholder 2"/>
          <p:cNvSpPr>
            <a:spLocks noGrp="1"/>
          </p:cNvSpPr>
          <p:nvPr>
            <p:ph idx="1"/>
          </p:nvPr>
        </p:nvSpPr>
        <p:spPr>
          <a:xfrm>
            <a:off x="457200" y="1600201"/>
            <a:ext cx="8229600" cy="2398026"/>
          </a:xfrm>
        </p:spPr>
        <p:txBody>
          <a:bodyPr/>
          <a:lstStyle/>
          <a:p>
            <a:pPr marL="0" indent="0">
              <a:buNone/>
            </a:pPr>
            <a:r>
              <a:rPr lang="en-US" sz="2400" dirty="0" smtClean="0"/>
              <a:t>Some items cannot be edited in Page Editor view and will need to be edited in the Content </a:t>
            </a:r>
            <a:r>
              <a:rPr lang="en-US" sz="2400" dirty="0" smtClean="0"/>
              <a:t>Editor (split view).</a:t>
            </a:r>
            <a:endParaRPr lang="en-US" sz="2400" strike="sngStrike" dirty="0" smtClean="0"/>
          </a:p>
          <a:p>
            <a:r>
              <a:rPr lang="en-US" sz="2400" dirty="0" smtClean="0"/>
              <a:t>Edit the related item</a:t>
            </a:r>
            <a:endParaRPr lang="en-US" sz="2400" dirty="0"/>
          </a:p>
        </p:txBody>
      </p:sp>
      <p:pic>
        <p:nvPicPr>
          <p:cNvPr id="4" name="Picture 3"/>
          <p:cNvPicPr>
            <a:picLocks noChangeAspect="1"/>
          </p:cNvPicPr>
          <p:nvPr/>
        </p:nvPicPr>
        <p:blipFill>
          <a:blip r:embed="rId3"/>
          <a:stretch>
            <a:fillRect/>
          </a:stretch>
        </p:blipFill>
        <p:spPr>
          <a:xfrm>
            <a:off x="1131063" y="3245160"/>
            <a:ext cx="6837494" cy="2062659"/>
          </a:xfrm>
          <a:prstGeom prst="rect">
            <a:avLst/>
          </a:prstGeom>
        </p:spPr>
      </p:pic>
    </p:spTree>
    <p:extLst>
      <p:ext uri="{BB962C8B-B14F-4D97-AF65-F5344CB8AC3E}">
        <p14:creationId xmlns:p14="http://schemas.microsoft.com/office/powerpoint/2010/main" val="18955119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Items</a:t>
            </a:r>
            <a:endParaRPr lang="en-US" dirty="0"/>
          </a:p>
        </p:txBody>
      </p:sp>
      <p:sp>
        <p:nvSpPr>
          <p:cNvPr id="3" name="Content Placeholder 2"/>
          <p:cNvSpPr>
            <a:spLocks noGrp="1"/>
          </p:cNvSpPr>
          <p:nvPr>
            <p:ph idx="1"/>
          </p:nvPr>
        </p:nvSpPr>
        <p:spPr>
          <a:xfrm>
            <a:off x="4596469" y="1420532"/>
            <a:ext cx="4116660" cy="4525963"/>
          </a:xfrm>
        </p:spPr>
        <p:txBody>
          <a:bodyPr/>
          <a:lstStyle/>
          <a:p>
            <a:r>
              <a:rPr lang="en-US" dirty="0" smtClean="0"/>
              <a:t>Image and content sliders</a:t>
            </a:r>
          </a:p>
          <a:p>
            <a:r>
              <a:rPr lang="en-US" b="1" dirty="0" smtClean="0"/>
              <a:t>Navigation </a:t>
            </a:r>
            <a:r>
              <a:rPr lang="en-US" b="1" dirty="0" smtClean="0"/>
              <a:t>block (group of links)</a:t>
            </a:r>
            <a:endParaRPr lang="en-US" b="1" dirty="0" smtClean="0"/>
          </a:p>
          <a:p>
            <a:r>
              <a:rPr lang="en-US" b="1" dirty="0" smtClean="0"/>
              <a:t>Sidebar items (Right Column)</a:t>
            </a:r>
          </a:p>
        </p:txBody>
      </p:sp>
      <p:pic>
        <p:nvPicPr>
          <p:cNvPr id="4" name="Picture 3"/>
          <p:cNvPicPr>
            <a:picLocks noChangeAspect="1"/>
          </p:cNvPicPr>
          <p:nvPr/>
        </p:nvPicPr>
        <p:blipFill>
          <a:blip r:embed="rId3"/>
          <a:stretch>
            <a:fillRect/>
          </a:stretch>
        </p:blipFill>
        <p:spPr>
          <a:xfrm>
            <a:off x="457200" y="1600200"/>
            <a:ext cx="2975676" cy="4355402"/>
          </a:xfrm>
          <a:prstGeom prst="rect">
            <a:avLst/>
          </a:prstGeom>
        </p:spPr>
      </p:pic>
    </p:spTree>
    <p:extLst>
      <p:ext uri="{BB962C8B-B14F-4D97-AF65-F5344CB8AC3E}">
        <p14:creationId xmlns:p14="http://schemas.microsoft.com/office/powerpoint/2010/main" val="8903997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Links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644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ln>
            <a:solidFill>
              <a:srgbClr val="DDDDDD"/>
            </a:solidFill>
          </a:ln>
        </p:spPr>
        <p:txBody>
          <a:bodyPr/>
          <a:lstStyle/>
          <a:p>
            <a:r>
              <a:rPr lang="en-US" dirty="0" smtClean="0"/>
              <a:t>Creating Links</a:t>
            </a:r>
            <a:endParaRPr lang="en-US" dirty="0"/>
          </a:p>
        </p:txBody>
      </p:sp>
      <p:sp>
        <p:nvSpPr>
          <p:cNvPr id="5" name="Content Placeholder 4"/>
          <p:cNvSpPr>
            <a:spLocks noGrp="1"/>
          </p:cNvSpPr>
          <p:nvPr>
            <p:ph idx="1"/>
          </p:nvPr>
        </p:nvSpPr>
        <p:spPr/>
        <p:txBody>
          <a:bodyPr/>
          <a:lstStyle/>
          <a:p>
            <a:pPr marL="0" indent="0">
              <a:buNone/>
            </a:pPr>
            <a:r>
              <a:rPr lang="en-US" dirty="0" smtClean="0"/>
              <a:t>You can create 3 types of hyperlinks (or links)</a:t>
            </a:r>
          </a:p>
          <a:p>
            <a:pPr marL="0" indent="0">
              <a:buNone/>
            </a:pPr>
            <a:endParaRPr lang="en-US" dirty="0" smtClean="0"/>
          </a:p>
          <a:p>
            <a:pPr marL="514350" indent="-514350">
              <a:buFont typeface="+mj-lt"/>
              <a:buAutoNum type="arabicPeriod"/>
            </a:pPr>
            <a:r>
              <a:rPr lang="en-US" dirty="0" smtClean="0"/>
              <a:t>Internal links</a:t>
            </a:r>
          </a:p>
          <a:p>
            <a:pPr marL="514350" indent="-514350">
              <a:buFont typeface="+mj-lt"/>
              <a:buAutoNum type="arabicPeriod"/>
            </a:pPr>
            <a:r>
              <a:rPr lang="en-US" dirty="0" smtClean="0"/>
              <a:t>External links</a:t>
            </a:r>
          </a:p>
          <a:p>
            <a:pPr marL="514350" indent="-514350">
              <a:buFont typeface="+mj-lt"/>
              <a:buAutoNum type="arabicPeriod"/>
            </a:pPr>
            <a:r>
              <a:rPr lang="en-US" dirty="0" smtClean="0"/>
              <a:t>E-mail links</a:t>
            </a:r>
            <a:endParaRPr lang="en-US" dirty="0"/>
          </a:p>
        </p:txBody>
      </p:sp>
      <p:sp>
        <p:nvSpPr>
          <p:cNvPr id="3" name="Right Brace 2"/>
          <p:cNvSpPr/>
          <p:nvPr/>
        </p:nvSpPr>
        <p:spPr>
          <a:xfrm>
            <a:off x="3459296" y="3591499"/>
            <a:ext cx="683046" cy="771181"/>
          </a:xfrm>
          <a:prstGeom prst="rightBrace">
            <a:avLst/>
          </a:prstGeom>
          <a:ln>
            <a:solidFill>
              <a:srgbClr val="DDDDD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4243685" y="3977089"/>
            <a:ext cx="3081354" cy="7711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Use the hyperlink manager from the Rich Text Editor</a:t>
            </a:r>
            <a:endParaRPr lang="en-US" dirty="0">
              <a:solidFill>
                <a:schemeClr val="tx1"/>
              </a:solidFill>
            </a:endParaRPr>
          </a:p>
        </p:txBody>
      </p:sp>
      <p:sp>
        <p:nvSpPr>
          <p:cNvPr id="7" name="Rectangle 6"/>
          <p:cNvSpPr/>
          <p:nvPr/>
        </p:nvSpPr>
        <p:spPr>
          <a:xfrm>
            <a:off x="4467283" y="2558054"/>
            <a:ext cx="4219518" cy="4110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Can be done from the Floating Palette</a:t>
            </a:r>
            <a:endParaRPr lang="en-US" dirty="0">
              <a:solidFill>
                <a:schemeClr val="tx1"/>
              </a:solidFill>
            </a:endParaRPr>
          </a:p>
        </p:txBody>
      </p:sp>
      <p:cxnSp>
        <p:nvCxnSpPr>
          <p:cNvPr id="9" name="Straight Arrow Connector 8"/>
          <p:cNvCxnSpPr/>
          <p:nvPr/>
        </p:nvCxnSpPr>
        <p:spPr>
          <a:xfrm flipH="1">
            <a:off x="3497057" y="2973961"/>
            <a:ext cx="898674" cy="277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409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a:t>
            </a:r>
            <a:endParaRPr lang="en-US" dirty="0"/>
          </a:p>
        </p:txBody>
      </p:sp>
      <p:sp>
        <p:nvSpPr>
          <p:cNvPr id="3" name="Content Placeholder 2"/>
          <p:cNvSpPr>
            <a:spLocks noGrp="1"/>
          </p:cNvSpPr>
          <p:nvPr>
            <p:ph idx="1"/>
          </p:nvPr>
        </p:nvSpPr>
        <p:spPr>
          <a:xfrm>
            <a:off x="5609229" y="1421266"/>
            <a:ext cx="3077571" cy="3873727"/>
          </a:xfrm>
        </p:spPr>
        <p:txBody>
          <a:bodyPr/>
          <a:lstStyle/>
          <a:p>
            <a:pPr marL="0" indent="0">
              <a:buNone/>
            </a:pPr>
            <a:r>
              <a:rPr lang="en-US" sz="2400" dirty="0" smtClean="0"/>
              <a:t>Internal links are links that link to other pages that reside on the Sheridan website</a:t>
            </a:r>
            <a:r>
              <a:rPr lang="en-US" sz="2400" dirty="0"/>
              <a:t>. </a:t>
            </a:r>
            <a:endParaRPr lang="en-US" sz="2400" dirty="0" smtClean="0"/>
          </a:p>
          <a:p>
            <a:pPr marL="0" indent="0">
              <a:buNone/>
            </a:pPr>
            <a:endParaRPr lang="en-US" sz="2400" dirty="0"/>
          </a:p>
          <a:p>
            <a:pPr marL="0" indent="0">
              <a:buNone/>
            </a:pPr>
            <a:r>
              <a:rPr lang="en-US" sz="2400" dirty="0" smtClean="0"/>
              <a:t>Select </a:t>
            </a:r>
            <a:r>
              <a:rPr lang="en-US" sz="2400" dirty="0"/>
              <a:t>the text you want to link and </a:t>
            </a:r>
            <a:r>
              <a:rPr lang="en-US" sz="2400" dirty="0" smtClean="0"/>
              <a:t>click the Insert Link button.</a:t>
            </a:r>
            <a:endParaRPr lang="en-US" sz="2400" dirty="0"/>
          </a:p>
        </p:txBody>
      </p:sp>
      <p:pic>
        <p:nvPicPr>
          <p:cNvPr id="5" name="Picture 4"/>
          <p:cNvPicPr>
            <a:picLocks noChangeAspect="1"/>
          </p:cNvPicPr>
          <p:nvPr/>
        </p:nvPicPr>
        <p:blipFill>
          <a:blip r:embed="rId3"/>
          <a:stretch>
            <a:fillRect/>
          </a:stretch>
        </p:blipFill>
        <p:spPr>
          <a:xfrm>
            <a:off x="457200" y="1417638"/>
            <a:ext cx="4846522" cy="4067398"/>
          </a:xfrm>
          <a:prstGeom prst="rect">
            <a:avLst/>
          </a:prstGeom>
        </p:spPr>
      </p:pic>
    </p:spTree>
    <p:extLst>
      <p:ext uri="{BB962C8B-B14F-4D97-AF65-F5344CB8AC3E}">
        <p14:creationId xmlns:p14="http://schemas.microsoft.com/office/powerpoint/2010/main" val="41331864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 Manager</a:t>
            </a:r>
            <a:endParaRPr lang="en-US" dirty="0"/>
          </a:p>
        </p:txBody>
      </p:sp>
      <p:sp>
        <p:nvSpPr>
          <p:cNvPr id="3" name="Content Placeholder 2"/>
          <p:cNvSpPr>
            <a:spLocks noGrp="1"/>
          </p:cNvSpPr>
          <p:nvPr>
            <p:ph idx="1"/>
          </p:nvPr>
        </p:nvSpPr>
        <p:spPr>
          <a:xfrm>
            <a:off x="457201" y="1483928"/>
            <a:ext cx="8154694" cy="1570065"/>
          </a:xfrm>
        </p:spPr>
        <p:txBody>
          <a:bodyPr/>
          <a:lstStyle/>
          <a:p>
            <a:pPr marL="0" indent="0">
              <a:buNone/>
            </a:pPr>
            <a:r>
              <a:rPr lang="en-US" sz="2400" dirty="0" smtClean="0"/>
              <a:t>The hyperlink manager can be accessed by clicking the Document icon and then the Hyperlink Manager button, indicated by a globe and a link symbol.</a:t>
            </a:r>
            <a:endParaRPr lang="en-US" sz="2400" dirty="0"/>
          </a:p>
        </p:txBody>
      </p:sp>
      <p:pic>
        <p:nvPicPr>
          <p:cNvPr id="4" name="Picture 3"/>
          <p:cNvPicPr>
            <a:picLocks noChangeAspect="1"/>
          </p:cNvPicPr>
          <p:nvPr/>
        </p:nvPicPr>
        <p:blipFill>
          <a:blip r:embed="rId2"/>
          <a:stretch>
            <a:fillRect/>
          </a:stretch>
        </p:blipFill>
        <p:spPr>
          <a:xfrm>
            <a:off x="2074546" y="2852919"/>
            <a:ext cx="4159340" cy="2905910"/>
          </a:xfrm>
          <a:prstGeom prst="rect">
            <a:avLst/>
          </a:prstGeom>
        </p:spPr>
      </p:pic>
    </p:spTree>
    <p:extLst>
      <p:ext uri="{BB962C8B-B14F-4D97-AF65-F5344CB8AC3E}">
        <p14:creationId xmlns:p14="http://schemas.microsoft.com/office/powerpoint/2010/main" val="12257690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535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600200"/>
            <a:ext cx="4122067" cy="4525963"/>
          </a:xfrm>
        </p:spPr>
        <p:txBody>
          <a:bodyPr/>
          <a:lstStyle/>
          <a:p>
            <a:pPr marL="514350" indent="-514350">
              <a:buFont typeface="+mj-lt"/>
              <a:buAutoNum type="arabicPeriod"/>
            </a:pPr>
            <a:r>
              <a:rPr lang="en-US" dirty="0" smtClean="0"/>
              <a:t>Click the Document icon to access the Rich Text Editor</a:t>
            </a:r>
          </a:p>
          <a:p>
            <a:pPr marL="514350" indent="-514350">
              <a:buFont typeface="+mj-lt"/>
              <a:buAutoNum type="arabicPeriod"/>
            </a:pPr>
            <a:r>
              <a:rPr lang="en-US" dirty="0" smtClean="0">
                <a:solidFill>
                  <a:srgbClr val="FF0080"/>
                </a:solidFill>
              </a:rPr>
              <a:t>Select </a:t>
            </a:r>
            <a:r>
              <a:rPr lang="en-US" dirty="0" smtClean="0"/>
              <a:t>the text you want to link.</a:t>
            </a:r>
          </a:p>
          <a:p>
            <a:pPr marL="514350" indent="-514350">
              <a:buFont typeface="+mj-lt"/>
              <a:buAutoNum type="arabicPeriod"/>
            </a:pPr>
            <a:r>
              <a:rPr lang="en-US" dirty="0" smtClean="0">
                <a:solidFill>
                  <a:srgbClr val="00C6C8"/>
                </a:solidFill>
              </a:rPr>
              <a:t>Click</a:t>
            </a:r>
            <a:r>
              <a:rPr lang="en-US" dirty="0" smtClean="0"/>
              <a:t> the Hyperlink Manager button.</a:t>
            </a:r>
            <a:endParaRPr lang="en-US" dirty="0"/>
          </a:p>
        </p:txBody>
      </p:sp>
      <p:pic>
        <p:nvPicPr>
          <p:cNvPr id="6" name="Picture 5" descr="enter hyperlink manag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310" y="1417639"/>
            <a:ext cx="3697984" cy="3799998"/>
          </a:xfrm>
          <a:prstGeom prst="rect">
            <a:avLst/>
          </a:prstGeom>
        </p:spPr>
      </p:pic>
    </p:spTree>
    <p:extLst>
      <p:ext uri="{BB962C8B-B14F-4D97-AF65-F5344CB8AC3E}">
        <p14:creationId xmlns:p14="http://schemas.microsoft.com/office/powerpoint/2010/main" val="830600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600200"/>
            <a:ext cx="8229600" cy="4013203"/>
          </a:xfrm>
        </p:spPr>
        <p:txBody>
          <a:bodyPr/>
          <a:lstStyle/>
          <a:p>
            <a:pPr marL="0" indent="0">
              <a:buNone/>
            </a:pPr>
            <a:r>
              <a:rPr lang="en-US" sz="2400" dirty="0" smtClean="0"/>
              <a:t>An external link goes to a page that does not reside on the Sheridan server.</a:t>
            </a:r>
          </a:p>
          <a:p>
            <a:pPr marL="0" indent="0">
              <a:buNone/>
            </a:pPr>
            <a:endParaRPr lang="en-US" sz="2400" dirty="0"/>
          </a:p>
          <a:p>
            <a:pPr marL="0" indent="0">
              <a:buNone/>
            </a:pPr>
            <a:r>
              <a:rPr lang="en-US" sz="2400" dirty="0" smtClean="0"/>
              <a:t>You need to specify 3 items in an external link:</a:t>
            </a:r>
          </a:p>
          <a:p>
            <a:pPr marL="0" indent="0">
              <a:buNone/>
            </a:pPr>
            <a:endParaRPr lang="en-US" sz="2400" dirty="0" smtClean="0"/>
          </a:p>
          <a:p>
            <a:pPr marL="457200" indent="-457200">
              <a:buFont typeface="+mj-lt"/>
              <a:buAutoNum type="arabicPeriod"/>
            </a:pPr>
            <a:r>
              <a:rPr lang="en-US" sz="2400" dirty="0" smtClean="0"/>
              <a:t>URL (destination)</a:t>
            </a:r>
          </a:p>
          <a:p>
            <a:pPr marL="457200" indent="-457200">
              <a:buFont typeface="+mj-lt"/>
              <a:buAutoNum type="arabicPeriod"/>
            </a:pPr>
            <a:r>
              <a:rPr lang="en-US" sz="2400" dirty="0" smtClean="0"/>
              <a:t>Link text (clickable text)</a:t>
            </a:r>
          </a:p>
          <a:p>
            <a:pPr marL="457200" indent="-457200">
              <a:buFont typeface="+mj-lt"/>
              <a:buAutoNum type="arabicPeriod"/>
            </a:pPr>
            <a:r>
              <a:rPr lang="en-US" sz="2400" dirty="0" smtClean="0"/>
              <a:t>Target (target window, e.g. new window)</a:t>
            </a:r>
            <a:endParaRPr lang="en-US" sz="2400" dirty="0"/>
          </a:p>
        </p:txBody>
      </p:sp>
    </p:spTree>
    <p:extLst>
      <p:ext uri="{BB962C8B-B14F-4D97-AF65-F5344CB8AC3E}">
        <p14:creationId xmlns:p14="http://schemas.microsoft.com/office/powerpoint/2010/main" val="311710636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a:t>
            </a:r>
            <a:endParaRPr lang="en-US" dirty="0"/>
          </a:p>
        </p:txBody>
      </p:sp>
      <p:sp>
        <p:nvSpPr>
          <p:cNvPr id="3" name="Content Placeholder 2"/>
          <p:cNvSpPr>
            <a:spLocks noGrp="1"/>
          </p:cNvSpPr>
          <p:nvPr>
            <p:ph idx="1"/>
          </p:nvPr>
        </p:nvSpPr>
        <p:spPr>
          <a:xfrm>
            <a:off x="457200" y="1600200"/>
            <a:ext cx="4122067" cy="4525963"/>
          </a:xfrm>
        </p:spPr>
        <p:txBody>
          <a:bodyPr/>
          <a:lstStyle/>
          <a:p>
            <a:pPr marL="514350" indent="-514350">
              <a:buFont typeface="+mj-lt"/>
              <a:buAutoNum type="arabicPeriod"/>
            </a:pPr>
            <a:r>
              <a:rPr lang="en-US" dirty="0" smtClean="0"/>
              <a:t>Click the Document icon to access the Rich Text Editor</a:t>
            </a:r>
          </a:p>
          <a:p>
            <a:pPr marL="514350" indent="-514350">
              <a:buFont typeface="+mj-lt"/>
              <a:buAutoNum type="arabicPeriod"/>
            </a:pPr>
            <a:r>
              <a:rPr lang="en-US" dirty="0" smtClean="0">
                <a:solidFill>
                  <a:srgbClr val="FF0080"/>
                </a:solidFill>
              </a:rPr>
              <a:t>Select </a:t>
            </a:r>
            <a:r>
              <a:rPr lang="en-US" dirty="0" smtClean="0"/>
              <a:t>the text you want to link.</a:t>
            </a:r>
          </a:p>
          <a:p>
            <a:pPr marL="514350" indent="-514350">
              <a:buFont typeface="+mj-lt"/>
              <a:buAutoNum type="arabicPeriod"/>
            </a:pPr>
            <a:r>
              <a:rPr lang="en-US" dirty="0" smtClean="0">
                <a:solidFill>
                  <a:srgbClr val="00C6C8"/>
                </a:solidFill>
              </a:rPr>
              <a:t>Click</a:t>
            </a:r>
            <a:r>
              <a:rPr lang="en-US" dirty="0" smtClean="0"/>
              <a:t> the Hyperlink Manager button.</a:t>
            </a:r>
            <a:endParaRPr lang="en-US" dirty="0"/>
          </a:p>
        </p:txBody>
      </p:sp>
      <p:pic>
        <p:nvPicPr>
          <p:cNvPr id="6" name="Picture 5" descr="enter hyperlink manag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310" y="1417639"/>
            <a:ext cx="3697984" cy="3799998"/>
          </a:xfrm>
          <a:prstGeom prst="rect">
            <a:avLst/>
          </a:prstGeom>
        </p:spPr>
      </p:pic>
    </p:spTree>
    <p:extLst>
      <p:ext uri="{BB962C8B-B14F-4D97-AF65-F5344CB8AC3E}">
        <p14:creationId xmlns:p14="http://schemas.microsoft.com/office/powerpoint/2010/main" val="246601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a:t>
            </a:r>
            <a:endParaRPr lang="en-US" dirty="0"/>
          </a:p>
        </p:txBody>
      </p:sp>
      <p:sp>
        <p:nvSpPr>
          <p:cNvPr id="3" name="Content Placeholder 2"/>
          <p:cNvSpPr>
            <a:spLocks noGrp="1"/>
          </p:cNvSpPr>
          <p:nvPr>
            <p:ph idx="1"/>
          </p:nvPr>
        </p:nvSpPr>
        <p:spPr>
          <a:xfrm>
            <a:off x="457200" y="1600200"/>
            <a:ext cx="8229600" cy="910805"/>
          </a:xfrm>
        </p:spPr>
        <p:txBody>
          <a:bodyPr/>
          <a:lstStyle/>
          <a:p>
            <a:pPr marL="0" indent="0">
              <a:buNone/>
            </a:pPr>
            <a:r>
              <a:rPr lang="en-US" sz="2400" dirty="0" smtClean="0"/>
              <a:t>An email link composes an email in your default mail client to send to the recipient.</a:t>
            </a:r>
            <a:endParaRPr lang="en-US" sz="2400" dirty="0"/>
          </a:p>
        </p:txBody>
      </p:sp>
      <p:pic>
        <p:nvPicPr>
          <p:cNvPr id="4" name="Picture 3"/>
          <p:cNvPicPr>
            <a:picLocks noChangeAspect="1"/>
          </p:cNvPicPr>
          <p:nvPr/>
        </p:nvPicPr>
        <p:blipFill>
          <a:blip r:embed="rId2"/>
          <a:stretch>
            <a:fillRect/>
          </a:stretch>
        </p:blipFill>
        <p:spPr>
          <a:xfrm>
            <a:off x="2345982" y="2680455"/>
            <a:ext cx="4459306" cy="2943254"/>
          </a:xfrm>
          <a:prstGeom prst="rect">
            <a:avLst/>
          </a:prstGeom>
        </p:spPr>
      </p:pic>
    </p:spTree>
    <p:extLst>
      <p:ext uri="{BB962C8B-B14F-4D97-AF65-F5344CB8AC3E}">
        <p14:creationId xmlns:p14="http://schemas.microsoft.com/office/powerpoint/2010/main" val="29342197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library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9204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Media</a:t>
            </a:r>
            <a:endParaRPr lang="en-US" dirty="0"/>
          </a:p>
        </p:txBody>
      </p:sp>
      <p:sp>
        <p:nvSpPr>
          <p:cNvPr id="3" name="Content Placeholder 2"/>
          <p:cNvSpPr>
            <a:spLocks noGrp="1"/>
          </p:cNvSpPr>
          <p:nvPr>
            <p:ph idx="1"/>
          </p:nvPr>
        </p:nvSpPr>
        <p:spPr>
          <a:xfrm>
            <a:off x="457200" y="1417638"/>
            <a:ext cx="8229600" cy="4483407"/>
          </a:xfrm>
        </p:spPr>
        <p:txBody>
          <a:bodyPr/>
          <a:lstStyle/>
          <a:p>
            <a:pPr marL="0" indent="0">
              <a:buNone/>
            </a:pPr>
            <a:r>
              <a:rPr lang="en-US" sz="2800" dirty="0" smtClean="0"/>
              <a:t>Media includes images, videos, documents, etc</a:t>
            </a:r>
            <a:r>
              <a:rPr lang="en-US" sz="2800" dirty="0" smtClean="0"/>
              <a:t>.</a:t>
            </a:r>
          </a:p>
          <a:p>
            <a:pPr marL="0" indent="0">
              <a:buNone/>
            </a:pPr>
            <a:endParaRPr lang="en-US" sz="2800" dirty="0" smtClean="0"/>
          </a:p>
          <a:p>
            <a:pPr marL="0" indent="0">
              <a:buNone/>
            </a:pPr>
            <a:r>
              <a:rPr lang="en-US" sz="2800" dirty="0" smtClean="0"/>
              <a:t>Required steps for uploading media:</a:t>
            </a:r>
            <a:br>
              <a:rPr lang="en-US" sz="2800" dirty="0" smtClean="0"/>
            </a:br>
            <a:endParaRPr lang="en-US" dirty="0"/>
          </a:p>
          <a:p>
            <a:pPr marL="514350" indent="-514350">
              <a:buFont typeface="+mj-lt"/>
              <a:buAutoNum type="arabicPeriod"/>
            </a:pPr>
            <a:r>
              <a:rPr lang="en-US" dirty="0" smtClean="0"/>
              <a:t>Upload media to the Media Library and publish it.</a:t>
            </a:r>
          </a:p>
          <a:p>
            <a:pPr marL="514350" indent="-514350">
              <a:buFont typeface="+mj-lt"/>
              <a:buAutoNum type="arabicPeriod"/>
            </a:pPr>
            <a:r>
              <a:rPr lang="en-US" dirty="0" smtClean="0"/>
              <a:t>Go to the specific page and insert media into the page</a:t>
            </a:r>
          </a:p>
        </p:txBody>
      </p:sp>
    </p:spTree>
    <p:extLst>
      <p:ext uri="{BB962C8B-B14F-4D97-AF65-F5344CB8AC3E}">
        <p14:creationId xmlns:p14="http://schemas.microsoft.com/office/powerpoint/2010/main" val="10042291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Page Editor</a:t>
            </a:r>
            <a:endParaRPr lang="en-US" sz="4000" dirty="0"/>
          </a:p>
        </p:txBody>
      </p:sp>
      <p:sp>
        <p:nvSpPr>
          <p:cNvPr id="3" name="Content Placeholder 2"/>
          <p:cNvSpPr>
            <a:spLocks noGrp="1"/>
          </p:cNvSpPr>
          <p:nvPr>
            <p:ph idx="1"/>
          </p:nvPr>
        </p:nvSpPr>
        <p:spPr>
          <a:xfrm>
            <a:off x="457200" y="1600200"/>
            <a:ext cx="8229600" cy="1356775"/>
          </a:xfrm>
        </p:spPr>
        <p:txBody>
          <a:bodyPr/>
          <a:lstStyle/>
          <a:p>
            <a:pPr marL="0" indent="0">
              <a:buNone/>
            </a:pPr>
            <a:r>
              <a:rPr lang="en-US" dirty="0" smtClean="0"/>
              <a:t>Once images are uploaded to the media library they can be inserted from the floating palette.</a:t>
            </a:r>
            <a:endParaRPr lang="en-US" dirty="0"/>
          </a:p>
        </p:txBody>
      </p:sp>
      <p:pic>
        <p:nvPicPr>
          <p:cNvPr id="4" name="Picture 3"/>
          <p:cNvPicPr>
            <a:picLocks noChangeAspect="1"/>
          </p:cNvPicPr>
          <p:nvPr/>
        </p:nvPicPr>
        <p:blipFill>
          <a:blip r:embed="rId3"/>
          <a:stretch>
            <a:fillRect/>
          </a:stretch>
        </p:blipFill>
        <p:spPr>
          <a:xfrm>
            <a:off x="2451100" y="3131485"/>
            <a:ext cx="4241800" cy="1752600"/>
          </a:xfrm>
          <a:prstGeom prst="rect">
            <a:avLst/>
          </a:prstGeom>
        </p:spPr>
      </p:pic>
    </p:spTree>
    <p:extLst>
      <p:ext uri="{BB962C8B-B14F-4D97-AF65-F5344CB8AC3E}">
        <p14:creationId xmlns:p14="http://schemas.microsoft.com/office/powerpoint/2010/main" val="85813472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Adding Media from Page Editor</a:t>
            </a:r>
            <a:endParaRPr lang="en-US" sz="4000" dirty="0"/>
          </a:p>
        </p:txBody>
      </p:sp>
      <p:pic>
        <p:nvPicPr>
          <p:cNvPr id="4" name="Picture 3"/>
          <p:cNvPicPr>
            <a:picLocks noChangeAspect="1"/>
          </p:cNvPicPr>
          <p:nvPr/>
        </p:nvPicPr>
        <p:blipFill>
          <a:blip r:embed="rId3"/>
          <a:stretch>
            <a:fillRect/>
          </a:stretch>
        </p:blipFill>
        <p:spPr>
          <a:xfrm>
            <a:off x="567712" y="1495198"/>
            <a:ext cx="3246272" cy="4216274"/>
          </a:xfrm>
          <a:prstGeom prst="rect">
            <a:avLst/>
          </a:prstGeom>
        </p:spPr>
      </p:pic>
      <p:sp>
        <p:nvSpPr>
          <p:cNvPr id="3" name="TextBox 2"/>
          <p:cNvSpPr txBox="1"/>
          <p:nvPr/>
        </p:nvSpPr>
        <p:spPr>
          <a:xfrm>
            <a:off x="4355670" y="1663630"/>
            <a:ext cx="4212568" cy="2062103"/>
          </a:xfrm>
          <a:prstGeom prst="rect">
            <a:avLst/>
          </a:prstGeom>
          <a:noFill/>
        </p:spPr>
        <p:txBody>
          <a:bodyPr wrap="square" rtlCol="0">
            <a:spAutoFit/>
          </a:bodyPr>
          <a:lstStyle/>
          <a:p>
            <a:r>
              <a:rPr lang="en-US" sz="3200" dirty="0" smtClean="0"/>
              <a:t>Media can be both Uploaded and Inserted </a:t>
            </a:r>
            <a:r>
              <a:rPr lang="en-US" sz="3200" dirty="0" smtClean="0"/>
              <a:t>using the </a:t>
            </a:r>
            <a:r>
              <a:rPr lang="en-US" sz="3200" dirty="0" smtClean="0"/>
              <a:t>Page Editor’s floating palette.</a:t>
            </a:r>
            <a:endParaRPr lang="en-US" sz="3200" dirty="0"/>
          </a:p>
        </p:txBody>
      </p:sp>
    </p:spTree>
    <p:extLst>
      <p:ext uri="{BB962C8B-B14F-4D97-AF65-F5344CB8AC3E}">
        <p14:creationId xmlns:p14="http://schemas.microsoft.com/office/powerpoint/2010/main" val="1222876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457200" y="1600201"/>
            <a:ext cx="8229600" cy="1114399"/>
          </a:xfrm>
        </p:spPr>
        <p:txBody>
          <a:bodyPr/>
          <a:lstStyle/>
          <a:p>
            <a:pPr marL="0" indent="0">
              <a:buNone/>
            </a:pPr>
            <a:r>
              <a:rPr lang="en-US" sz="2400" dirty="0" smtClean="0"/>
              <a:t>To access the Media Library in Content Editor, click on the blue arrow at the top right or Media Library in the bottom toolbar.</a:t>
            </a:r>
            <a:endParaRPr lang="en-US" sz="2400" dirty="0"/>
          </a:p>
        </p:txBody>
      </p:sp>
      <p:pic>
        <p:nvPicPr>
          <p:cNvPr id="4" name="Picture 3"/>
          <p:cNvPicPr>
            <a:picLocks noChangeAspect="1"/>
          </p:cNvPicPr>
          <p:nvPr/>
        </p:nvPicPr>
        <p:blipFill>
          <a:blip r:embed="rId2"/>
          <a:stretch>
            <a:fillRect/>
          </a:stretch>
        </p:blipFill>
        <p:spPr>
          <a:xfrm>
            <a:off x="1037274" y="2723939"/>
            <a:ext cx="7067030" cy="2645126"/>
          </a:xfrm>
          <a:prstGeom prst="rect">
            <a:avLst/>
          </a:prstGeom>
        </p:spPr>
      </p:pic>
    </p:spTree>
    <p:extLst>
      <p:ext uri="{BB962C8B-B14F-4D97-AF65-F5344CB8AC3E}">
        <p14:creationId xmlns:p14="http://schemas.microsoft.com/office/powerpoint/2010/main" val="245299274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5652" y="1417638"/>
            <a:ext cx="5373810" cy="3187977"/>
          </a:xfrm>
          <a:prstGeom prst="rect">
            <a:avLst/>
          </a:prstGeom>
        </p:spPr>
      </p:pic>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697978" y="4893101"/>
            <a:ext cx="7746468" cy="902684"/>
          </a:xfrm>
        </p:spPr>
        <p:txBody>
          <a:bodyPr/>
          <a:lstStyle/>
          <a:p>
            <a:pPr marL="0" indent="0">
              <a:buNone/>
            </a:pPr>
            <a:r>
              <a:rPr lang="en-US" sz="2400" dirty="0" smtClean="0"/>
              <a:t>Navigate to your Workflow in the Content Tree and click Upload.</a:t>
            </a:r>
            <a:endParaRPr lang="en-US" sz="2400" dirty="0"/>
          </a:p>
        </p:txBody>
      </p:sp>
    </p:spTree>
    <p:extLst>
      <p:ext uri="{BB962C8B-B14F-4D97-AF65-F5344CB8AC3E}">
        <p14:creationId xmlns:p14="http://schemas.microsoft.com/office/powerpoint/2010/main" val="4158495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Web Browser</a:t>
            </a:r>
            <a:endParaRPr lang="en-US" dirty="0"/>
          </a:p>
        </p:txBody>
      </p:sp>
      <p:pic>
        <p:nvPicPr>
          <p:cNvPr id="8" name="Picture 7"/>
          <p:cNvPicPr>
            <a:picLocks noChangeAspect="1"/>
          </p:cNvPicPr>
          <p:nvPr/>
        </p:nvPicPr>
        <p:blipFill>
          <a:blip r:embed="rId2"/>
          <a:stretch>
            <a:fillRect/>
          </a:stretch>
        </p:blipFill>
        <p:spPr>
          <a:xfrm>
            <a:off x="3073793" y="1735115"/>
            <a:ext cx="2911757" cy="1064136"/>
          </a:xfrm>
          <a:prstGeom prst="rect">
            <a:avLst/>
          </a:prstGeom>
        </p:spPr>
      </p:pic>
      <p:sp>
        <p:nvSpPr>
          <p:cNvPr id="10" name="Content Placeholder 2"/>
          <p:cNvSpPr>
            <a:spLocks noGrp="1"/>
          </p:cNvSpPr>
          <p:nvPr>
            <p:ph idx="1"/>
          </p:nvPr>
        </p:nvSpPr>
        <p:spPr>
          <a:xfrm>
            <a:off x="457200" y="3234296"/>
            <a:ext cx="8229600" cy="2668793"/>
          </a:xfrm>
        </p:spPr>
        <p:txBody>
          <a:bodyPr/>
          <a:lstStyle/>
          <a:p>
            <a:r>
              <a:rPr lang="en-US" dirty="0" smtClean="0"/>
              <a:t>Internet Explorer 8 or 9</a:t>
            </a:r>
          </a:p>
          <a:p>
            <a:r>
              <a:rPr lang="en-US" dirty="0" smtClean="0"/>
              <a:t>Mozilla Firefox</a:t>
            </a:r>
          </a:p>
          <a:p>
            <a:r>
              <a:rPr lang="en-US" dirty="0" smtClean="0"/>
              <a:t>Apple Safari</a:t>
            </a:r>
          </a:p>
        </p:txBody>
      </p:sp>
    </p:spTree>
    <p:extLst>
      <p:ext uri="{BB962C8B-B14F-4D97-AF65-F5344CB8AC3E}">
        <p14:creationId xmlns:p14="http://schemas.microsoft.com/office/powerpoint/2010/main" val="38889547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the Content Tree</a:t>
            </a:r>
            <a:endParaRPr lang="en-US" dirty="0"/>
          </a:p>
        </p:txBody>
      </p:sp>
      <p:sp>
        <p:nvSpPr>
          <p:cNvPr id="3" name="Content Placeholder 2"/>
          <p:cNvSpPr>
            <a:spLocks noGrp="1"/>
          </p:cNvSpPr>
          <p:nvPr>
            <p:ph idx="1"/>
          </p:nvPr>
        </p:nvSpPr>
        <p:spPr>
          <a:xfrm>
            <a:off x="457200" y="1600200"/>
            <a:ext cx="8229600" cy="1317995"/>
          </a:xfrm>
        </p:spPr>
        <p:txBody>
          <a:bodyPr/>
          <a:lstStyle/>
          <a:p>
            <a:pPr marL="0" indent="0">
              <a:buNone/>
            </a:pPr>
            <a:r>
              <a:rPr lang="en-US" dirty="0" smtClean="0"/>
              <a:t>If you do not see the Content Tree panel, click View and then Content Tree to enable it. </a:t>
            </a:r>
            <a:endParaRPr lang="en-US" dirty="0"/>
          </a:p>
        </p:txBody>
      </p:sp>
      <p:pic>
        <p:nvPicPr>
          <p:cNvPr id="4" name="Picture 3"/>
          <p:cNvPicPr>
            <a:picLocks noChangeAspect="1"/>
          </p:cNvPicPr>
          <p:nvPr/>
        </p:nvPicPr>
        <p:blipFill>
          <a:blip r:embed="rId3"/>
          <a:stretch>
            <a:fillRect/>
          </a:stretch>
        </p:blipFill>
        <p:spPr>
          <a:xfrm>
            <a:off x="1143909" y="3241232"/>
            <a:ext cx="6803685" cy="1021465"/>
          </a:xfrm>
          <a:prstGeom prst="rect">
            <a:avLst/>
          </a:prstGeom>
        </p:spPr>
      </p:pic>
    </p:spTree>
    <p:extLst>
      <p:ext uri="{BB962C8B-B14F-4D97-AF65-F5344CB8AC3E}">
        <p14:creationId xmlns:p14="http://schemas.microsoft.com/office/powerpoint/2010/main" val="286602820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Information</a:t>
            </a:r>
            <a:endParaRPr lang="en-US" dirty="0"/>
          </a:p>
        </p:txBody>
      </p:sp>
      <p:sp>
        <p:nvSpPr>
          <p:cNvPr id="3" name="Content Placeholder 2"/>
          <p:cNvSpPr>
            <a:spLocks noGrp="1"/>
          </p:cNvSpPr>
          <p:nvPr>
            <p:ph idx="1"/>
          </p:nvPr>
        </p:nvSpPr>
        <p:spPr>
          <a:xfrm>
            <a:off x="457200" y="1600200"/>
            <a:ext cx="8229600" cy="1550675"/>
          </a:xfrm>
        </p:spPr>
        <p:txBody>
          <a:bodyPr/>
          <a:lstStyle/>
          <a:p>
            <a:pPr marL="0" indent="0">
              <a:buNone/>
            </a:pPr>
            <a:r>
              <a:rPr lang="en-US" dirty="0" smtClean="0"/>
              <a:t>Include image alt tag (alternate text)</a:t>
            </a:r>
            <a:endParaRPr lang="en-US" dirty="0"/>
          </a:p>
        </p:txBody>
      </p:sp>
      <p:pic>
        <p:nvPicPr>
          <p:cNvPr id="4" name="Picture 3"/>
          <p:cNvPicPr>
            <a:picLocks noChangeAspect="1"/>
          </p:cNvPicPr>
          <p:nvPr/>
        </p:nvPicPr>
        <p:blipFill>
          <a:blip r:embed="rId3"/>
          <a:stretch>
            <a:fillRect/>
          </a:stretch>
        </p:blipFill>
        <p:spPr>
          <a:xfrm>
            <a:off x="2549559" y="2534884"/>
            <a:ext cx="4240241" cy="3136691"/>
          </a:xfrm>
          <a:prstGeom prst="rect">
            <a:avLst/>
          </a:prstGeom>
        </p:spPr>
      </p:pic>
    </p:spTree>
    <p:extLst>
      <p:ext uri="{BB962C8B-B14F-4D97-AF65-F5344CB8AC3E}">
        <p14:creationId xmlns:p14="http://schemas.microsoft.com/office/powerpoint/2010/main" val="4483540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Inserting Images after Upload</a:t>
            </a:r>
            <a:endParaRPr lang="en-US" sz="4000" dirty="0"/>
          </a:p>
        </p:txBody>
      </p:sp>
      <p:pic>
        <p:nvPicPr>
          <p:cNvPr id="4" name="Picture 3"/>
          <p:cNvPicPr>
            <a:picLocks noChangeAspect="1"/>
          </p:cNvPicPr>
          <p:nvPr/>
        </p:nvPicPr>
        <p:blipFill>
          <a:blip r:embed="rId3"/>
          <a:stretch>
            <a:fillRect/>
          </a:stretch>
        </p:blipFill>
        <p:spPr>
          <a:xfrm>
            <a:off x="1648981" y="1289436"/>
            <a:ext cx="5617103" cy="4343358"/>
          </a:xfrm>
          <a:prstGeom prst="rect">
            <a:avLst/>
          </a:prstGeom>
        </p:spPr>
      </p:pic>
    </p:spTree>
    <p:extLst>
      <p:ext uri="{BB962C8B-B14F-4D97-AF65-F5344CB8AC3E}">
        <p14:creationId xmlns:p14="http://schemas.microsoft.com/office/powerpoint/2010/main" val="1191090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Scaling Images</a:t>
            </a:r>
            <a:endParaRPr lang="en-US" sz="4000" dirty="0"/>
          </a:p>
        </p:txBody>
      </p:sp>
      <p:pic>
        <p:nvPicPr>
          <p:cNvPr id="6" name="Picture 5" descr="img-att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30" y="1347152"/>
            <a:ext cx="5021805" cy="4281685"/>
          </a:xfrm>
          <a:prstGeom prst="rect">
            <a:avLst/>
          </a:prstGeom>
        </p:spPr>
      </p:pic>
      <p:sp>
        <p:nvSpPr>
          <p:cNvPr id="7" name="Content Placeholder 2"/>
          <p:cNvSpPr>
            <a:spLocks noGrp="1"/>
          </p:cNvSpPr>
          <p:nvPr>
            <p:ph idx="1"/>
          </p:nvPr>
        </p:nvSpPr>
        <p:spPr>
          <a:xfrm>
            <a:off x="5371631" y="1205841"/>
            <a:ext cx="3629713" cy="5100858"/>
          </a:xfrm>
        </p:spPr>
        <p:txBody>
          <a:bodyPr/>
          <a:lstStyle/>
          <a:p>
            <a:pPr marL="0" indent="0">
              <a:buNone/>
            </a:pPr>
            <a:r>
              <a:rPr lang="en-US" sz="2400" dirty="0" smtClean="0"/>
              <a:t>Specifying width-height scales the image and does </a:t>
            </a:r>
            <a:r>
              <a:rPr lang="en-US" sz="2400" b="1" dirty="0" smtClean="0"/>
              <a:t>not</a:t>
            </a:r>
            <a:r>
              <a:rPr lang="en-US" sz="2400" dirty="0" smtClean="0"/>
              <a:t> resize it.</a:t>
            </a:r>
          </a:p>
          <a:p>
            <a:pPr marL="0" indent="0">
              <a:buNone/>
            </a:pPr>
            <a:endParaRPr lang="en-US" sz="2400" dirty="0" smtClean="0"/>
          </a:p>
          <a:p>
            <a:pPr marL="0" indent="0">
              <a:buNone/>
            </a:pPr>
            <a:r>
              <a:rPr lang="en-US" sz="2400" dirty="0" smtClean="0"/>
              <a:t>Max scale width of 600px and height of 500px</a:t>
            </a:r>
          </a:p>
          <a:p>
            <a:pPr marL="0" indent="0">
              <a:buNone/>
            </a:pPr>
            <a:endParaRPr lang="en-US" sz="2400" dirty="0"/>
          </a:p>
          <a:p>
            <a:pPr marL="0" indent="0">
              <a:buNone/>
            </a:pPr>
            <a:r>
              <a:rPr lang="en-US" sz="2400" dirty="0" smtClean="0"/>
              <a:t>If images are resized smaller, skip this step.</a:t>
            </a:r>
            <a:endParaRPr lang="en-US" sz="2400" dirty="0"/>
          </a:p>
        </p:txBody>
      </p:sp>
    </p:spTree>
    <p:extLst>
      <p:ext uri="{BB962C8B-B14F-4D97-AF65-F5344CB8AC3E}">
        <p14:creationId xmlns:p14="http://schemas.microsoft.com/office/powerpoint/2010/main" val="2588000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Now what?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799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Changes</a:t>
            </a:r>
            <a:endParaRPr lang="en-US" dirty="0"/>
          </a:p>
        </p:txBody>
      </p:sp>
      <p:sp>
        <p:nvSpPr>
          <p:cNvPr id="3" name="Content Placeholder 2"/>
          <p:cNvSpPr>
            <a:spLocks noGrp="1"/>
          </p:cNvSpPr>
          <p:nvPr>
            <p:ph idx="1"/>
          </p:nvPr>
        </p:nvSpPr>
        <p:spPr>
          <a:xfrm>
            <a:off x="457200" y="1600200"/>
            <a:ext cx="8229600" cy="833245"/>
          </a:xfrm>
        </p:spPr>
        <p:txBody>
          <a:bodyPr/>
          <a:lstStyle/>
          <a:p>
            <a:pPr marL="0" indent="0">
              <a:buNone/>
            </a:pPr>
            <a:r>
              <a:rPr lang="en-US" dirty="0" smtClean="0"/>
              <a:t>All edits must be submitted to an Approver.</a:t>
            </a:r>
          </a:p>
        </p:txBody>
      </p:sp>
      <p:pic>
        <p:nvPicPr>
          <p:cNvPr id="4" name="Picture 3"/>
          <p:cNvPicPr>
            <a:picLocks noChangeAspect="1"/>
          </p:cNvPicPr>
          <p:nvPr/>
        </p:nvPicPr>
        <p:blipFill>
          <a:blip r:embed="rId3"/>
          <a:stretch>
            <a:fillRect/>
          </a:stretch>
        </p:blipFill>
        <p:spPr>
          <a:xfrm>
            <a:off x="1269931" y="2469398"/>
            <a:ext cx="5971592" cy="3108290"/>
          </a:xfrm>
          <a:prstGeom prst="rect">
            <a:avLst/>
          </a:prstGeom>
        </p:spPr>
      </p:pic>
    </p:spTree>
    <p:extLst>
      <p:ext uri="{BB962C8B-B14F-4D97-AF65-F5344CB8AC3E}">
        <p14:creationId xmlns:p14="http://schemas.microsoft.com/office/powerpoint/2010/main" val="2131727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Password settings</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Forgot Password. Change your Password.</a:t>
            </a:r>
            <a:endParaRPr lang="en-US" dirty="0"/>
          </a:p>
        </p:txBody>
      </p:sp>
    </p:spTree>
    <p:extLst>
      <p:ext uri="{BB962C8B-B14F-4D97-AF65-F5344CB8AC3E}">
        <p14:creationId xmlns:p14="http://schemas.microsoft.com/office/powerpoint/2010/main" val="239328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your Password</a:t>
            </a:r>
            <a:endParaRPr lang="en-US" dirty="0"/>
          </a:p>
        </p:txBody>
      </p:sp>
      <p:pic>
        <p:nvPicPr>
          <p:cNvPr id="4" name="Picture 3"/>
          <p:cNvPicPr>
            <a:picLocks noChangeAspect="1"/>
          </p:cNvPicPr>
          <p:nvPr/>
        </p:nvPicPr>
        <p:blipFill>
          <a:blip r:embed="rId2"/>
          <a:stretch>
            <a:fillRect/>
          </a:stretch>
        </p:blipFill>
        <p:spPr>
          <a:xfrm>
            <a:off x="641389" y="1934701"/>
            <a:ext cx="3404789" cy="2369880"/>
          </a:xfrm>
          <a:prstGeom prst="rect">
            <a:avLst/>
          </a:prstGeom>
        </p:spPr>
      </p:pic>
      <p:pic>
        <p:nvPicPr>
          <p:cNvPr id="5" name="Picture 4"/>
          <p:cNvPicPr>
            <a:picLocks noChangeAspect="1"/>
          </p:cNvPicPr>
          <p:nvPr/>
        </p:nvPicPr>
        <p:blipFill>
          <a:blip r:embed="rId3"/>
          <a:stretch>
            <a:fillRect/>
          </a:stretch>
        </p:blipFill>
        <p:spPr>
          <a:xfrm>
            <a:off x="4969120" y="1934701"/>
            <a:ext cx="2828571" cy="2156590"/>
          </a:xfrm>
          <a:prstGeom prst="rect">
            <a:avLst/>
          </a:prstGeom>
        </p:spPr>
      </p:pic>
      <p:pic>
        <p:nvPicPr>
          <p:cNvPr id="6" name="Picture 5"/>
          <p:cNvPicPr>
            <a:picLocks noChangeAspect="1"/>
          </p:cNvPicPr>
          <p:nvPr/>
        </p:nvPicPr>
        <p:blipFill>
          <a:blip r:embed="rId4"/>
          <a:stretch>
            <a:fillRect/>
          </a:stretch>
        </p:blipFill>
        <p:spPr>
          <a:xfrm>
            <a:off x="3307236" y="4486369"/>
            <a:ext cx="2518943" cy="1198726"/>
          </a:xfrm>
          <a:prstGeom prst="rect">
            <a:avLst/>
          </a:prstGeom>
        </p:spPr>
      </p:pic>
    </p:spTree>
    <p:extLst>
      <p:ext uri="{BB962C8B-B14F-4D97-AF65-F5344CB8AC3E}">
        <p14:creationId xmlns:p14="http://schemas.microsoft.com/office/powerpoint/2010/main" val="3109129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Optimizing images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2193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Editing Software</a:t>
            </a:r>
            <a:endParaRPr lang="en-US" dirty="0"/>
          </a:p>
        </p:txBody>
      </p:sp>
      <p:sp>
        <p:nvSpPr>
          <p:cNvPr id="3" name="Content Placeholder 2"/>
          <p:cNvSpPr>
            <a:spLocks noGrp="1"/>
          </p:cNvSpPr>
          <p:nvPr>
            <p:ph idx="1"/>
          </p:nvPr>
        </p:nvSpPr>
        <p:spPr>
          <a:xfrm>
            <a:off x="457200" y="1600201"/>
            <a:ext cx="4360789" cy="3916254"/>
          </a:xfrm>
        </p:spPr>
        <p:txBody>
          <a:bodyPr/>
          <a:lstStyle/>
          <a:p>
            <a:r>
              <a:rPr lang="en-US" dirty="0" smtClean="0"/>
              <a:t>Desktop Software</a:t>
            </a:r>
          </a:p>
          <a:p>
            <a:pPr lvl="1"/>
            <a:r>
              <a:rPr lang="en-US" dirty="0" smtClean="0"/>
              <a:t>Photoshop</a:t>
            </a:r>
          </a:p>
          <a:p>
            <a:pPr lvl="1"/>
            <a:r>
              <a:rPr lang="en-US" dirty="0" smtClean="0"/>
              <a:t>GIMP</a:t>
            </a:r>
          </a:p>
          <a:p>
            <a:endParaRPr lang="en-US" dirty="0" smtClean="0"/>
          </a:p>
          <a:p>
            <a:r>
              <a:rPr lang="en-US" dirty="0" smtClean="0"/>
              <a:t>Online Software</a:t>
            </a:r>
          </a:p>
          <a:p>
            <a:pPr lvl="1"/>
            <a:r>
              <a:rPr lang="en-US" dirty="0" err="1" smtClean="0"/>
              <a:t>FotoFlexer</a:t>
            </a:r>
            <a:endParaRPr lang="en-US" dirty="0" smtClean="0"/>
          </a:p>
          <a:p>
            <a:endParaRPr lang="en-US" dirty="0"/>
          </a:p>
        </p:txBody>
      </p:sp>
      <p:pic>
        <p:nvPicPr>
          <p:cNvPr id="4" name="Picture 3"/>
          <p:cNvPicPr>
            <a:picLocks noChangeAspect="1"/>
          </p:cNvPicPr>
          <p:nvPr/>
        </p:nvPicPr>
        <p:blipFill>
          <a:blip r:embed="rId2"/>
          <a:stretch>
            <a:fillRect/>
          </a:stretch>
        </p:blipFill>
        <p:spPr>
          <a:xfrm>
            <a:off x="4895542" y="1654354"/>
            <a:ext cx="1249618" cy="1249618"/>
          </a:xfrm>
          <a:prstGeom prst="rect">
            <a:avLst/>
          </a:prstGeom>
        </p:spPr>
      </p:pic>
      <p:pic>
        <p:nvPicPr>
          <p:cNvPr id="5" name="Picture 4"/>
          <p:cNvPicPr>
            <a:picLocks noChangeAspect="1"/>
          </p:cNvPicPr>
          <p:nvPr/>
        </p:nvPicPr>
        <p:blipFill>
          <a:blip r:embed="rId3"/>
          <a:stretch>
            <a:fillRect/>
          </a:stretch>
        </p:blipFill>
        <p:spPr>
          <a:xfrm>
            <a:off x="6692210" y="3010617"/>
            <a:ext cx="1994590" cy="1246619"/>
          </a:xfrm>
          <a:prstGeom prst="rect">
            <a:avLst/>
          </a:prstGeom>
        </p:spPr>
      </p:pic>
      <p:pic>
        <p:nvPicPr>
          <p:cNvPr id="7" name="Picture 6"/>
          <p:cNvPicPr>
            <a:picLocks noChangeAspect="1"/>
          </p:cNvPicPr>
          <p:nvPr/>
        </p:nvPicPr>
        <p:blipFill>
          <a:blip r:embed="rId4"/>
          <a:stretch>
            <a:fillRect/>
          </a:stretch>
        </p:blipFill>
        <p:spPr>
          <a:xfrm>
            <a:off x="4484373" y="4466114"/>
            <a:ext cx="3321574" cy="597883"/>
          </a:xfrm>
          <a:prstGeom prst="rect">
            <a:avLst/>
          </a:prstGeom>
        </p:spPr>
      </p:pic>
    </p:spTree>
    <p:extLst>
      <p:ext uri="{BB962C8B-B14F-4D97-AF65-F5344CB8AC3E}">
        <p14:creationId xmlns:p14="http://schemas.microsoft.com/office/powerpoint/2010/main" val="2944151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a:t>
            </a:r>
            <a:endParaRPr lang="en-US" dirty="0"/>
          </a:p>
        </p:txBody>
      </p:sp>
      <p:sp>
        <p:nvSpPr>
          <p:cNvPr id="3" name="Content Placeholder 2"/>
          <p:cNvSpPr>
            <a:spLocks noGrp="1"/>
          </p:cNvSpPr>
          <p:nvPr>
            <p:ph idx="1"/>
          </p:nvPr>
        </p:nvSpPr>
        <p:spPr>
          <a:xfrm>
            <a:off x="3928955" y="1346083"/>
            <a:ext cx="4960803" cy="4467675"/>
          </a:xfrm>
        </p:spPr>
        <p:txBody>
          <a:bodyPr numCol="1"/>
          <a:lstStyle/>
          <a:p>
            <a:pPr marL="514350" indent="-514350">
              <a:buFont typeface="+mj-lt"/>
              <a:buAutoNum type="arabicPeriod"/>
            </a:pPr>
            <a:r>
              <a:rPr lang="en-US" dirty="0"/>
              <a:t>Input login </a:t>
            </a:r>
            <a:r>
              <a:rPr lang="en-US" dirty="0" smtClean="0"/>
              <a:t>credentials</a:t>
            </a:r>
          </a:p>
          <a:p>
            <a:pPr marL="514350" indent="-514350">
              <a:buFont typeface="+mj-lt"/>
              <a:buAutoNum type="arabicPeriod"/>
            </a:pPr>
            <a:r>
              <a:rPr lang="en-US" dirty="0" smtClean="0"/>
              <a:t>Click Options to display User Interface (UI) view</a:t>
            </a:r>
          </a:p>
          <a:p>
            <a:pPr marL="514350" indent="-514350">
              <a:buFont typeface="+mj-lt"/>
              <a:buAutoNum type="arabicPeriod"/>
            </a:pPr>
            <a:r>
              <a:rPr lang="en-US" dirty="0" smtClean="0"/>
              <a:t>Select your UI view:</a:t>
            </a:r>
            <a:endParaRPr lang="en-US" dirty="0"/>
          </a:p>
          <a:p>
            <a:pPr lvl="1"/>
            <a:r>
              <a:rPr lang="en-US" dirty="0" smtClean="0"/>
              <a:t>Desktop</a:t>
            </a:r>
          </a:p>
          <a:p>
            <a:pPr lvl="1"/>
            <a:r>
              <a:rPr lang="en-US" dirty="0" smtClean="0"/>
              <a:t>Content Editor</a:t>
            </a:r>
          </a:p>
          <a:p>
            <a:pPr lvl="1"/>
            <a:r>
              <a:rPr lang="en-US" b="1" dirty="0" smtClean="0">
                <a:solidFill>
                  <a:srgbClr val="FF0080"/>
                </a:solidFill>
              </a:rPr>
              <a:t>Page Editor</a:t>
            </a:r>
          </a:p>
          <a:p>
            <a:pPr marL="514350" indent="-514350">
              <a:buFont typeface="+mj-lt"/>
              <a:buAutoNum type="arabicPeriod"/>
            </a:pPr>
            <a:r>
              <a:rPr lang="en-US" dirty="0" smtClean="0"/>
              <a:t>Click Login</a:t>
            </a:r>
          </a:p>
        </p:txBody>
      </p:sp>
      <p:pic>
        <p:nvPicPr>
          <p:cNvPr id="6" name="Picture 5"/>
          <p:cNvPicPr>
            <a:picLocks noChangeAspect="1"/>
          </p:cNvPicPr>
          <p:nvPr/>
        </p:nvPicPr>
        <p:blipFill>
          <a:blip r:embed="rId2"/>
          <a:stretch>
            <a:fillRect/>
          </a:stretch>
        </p:blipFill>
        <p:spPr>
          <a:xfrm>
            <a:off x="337405" y="1417638"/>
            <a:ext cx="3285577" cy="3413966"/>
          </a:xfrm>
          <a:prstGeom prst="rect">
            <a:avLst/>
          </a:prstGeom>
        </p:spPr>
      </p:pic>
    </p:spTree>
    <p:extLst>
      <p:ext uri="{BB962C8B-B14F-4D97-AF65-F5344CB8AC3E}">
        <p14:creationId xmlns:p14="http://schemas.microsoft.com/office/powerpoint/2010/main" val="626213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Photoshop &amp; GIMP</a:t>
            </a:r>
            <a:endParaRPr lang="en-US" dirty="0"/>
          </a:p>
        </p:txBody>
      </p:sp>
      <p:sp>
        <p:nvSpPr>
          <p:cNvPr id="3" name="Content Placeholder 2"/>
          <p:cNvSpPr>
            <a:spLocks noGrp="1"/>
          </p:cNvSpPr>
          <p:nvPr>
            <p:ph idx="1"/>
          </p:nvPr>
        </p:nvSpPr>
        <p:spPr>
          <a:xfrm>
            <a:off x="457200" y="1600201"/>
            <a:ext cx="8229600" cy="1482810"/>
          </a:xfrm>
        </p:spPr>
        <p:txBody>
          <a:bodyPr/>
          <a:lstStyle/>
          <a:p>
            <a:pPr marL="0" indent="0">
              <a:buNone/>
            </a:pPr>
            <a:r>
              <a:rPr lang="en-US" sz="2400" dirty="0" smtClean="0"/>
              <a:t>Photoshop and GIMP are similar tools that allow you to resize, crop and save for web.</a:t>
            </a:r>
            <a:endParaRPr lang="en-US" sz="2400" dirty="0"/>
          </a:p>
        </p:txBody>
      </p:sp>
      <p:pic>
        <p:nvPicPr>
          <p:cNvPr id="4" name="Picture 3"/>
          <p:cNvPicPr>
            <a:picLocks noChangeAspect="1"/>
          </p:cNvPicPr>
          <p:nvPr/>
        </p:nvPicPr>
        <p:blipFill>
          <a:blip r:embed="rId2"/>
          <a:stretch>
            <a:fillRect/>
          </a:stretch>
        </p:blipFill>
        <p:spPr>
          <a:xfrm>
            <a:off x="2476666" y="2617650"/>
            <a:ext cx="4037798" cy="3105055"/>
          </a:xfrm>
          <a:prstGeom prst="rect">
            <a:avLst/>
          </a:prstGeom>
        </p:spPr>
      </p:pic>
    </p:spTree>
    <p:extLst>
      <p:ext uri="{BB962C8B-B14F-4D97-AF65-F5344CB8AC3E}">
        <p14:creationId xmlns:p14="http://schemas.microsoft.com/office/powerpoint/2010/main" val="36208528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Fotoflexer</a:t>
            </a:r>
            <a:endParaRPr lang="en-US" dirty="0"/>
          </a:p>
        </p:txBody>
      </p:sp>
      <p:sp>
        <p:nvSpPr>
          <p:cNvPr id="3" name="Content Placeholder 2"/>
          <p:cNvSpPr>
            <a:spLocks noGrp="1"/>
          </p:cNvSpPr>
          <p:nvPr>
            <p:ph idx="1"/>
          </p:nvPr>
        </p:nvSpPr>
        <p:spPr>
          <a:xfrm>
            <a:off x="457200" y="4886279"/>
            <a:ext cx="8229600" cy="875789"/>
          </a:xfrm>
        </p:spPr>
        <p:txBody>
          <a:bodyPr/>
          <a:lstStyle/>
          <a:p>
            <a:pPr marL="0" indent="0">
              <a:buNone/>
            </a:pPr>
            <a:r>
              <a:rPr lang="en-US" sz="2400" dirty="0" smtClean="0"/>
              <a:t>Online software that allows you to do the same but without installing software. (</a:t>
            </a:r>
            <a:r>
              <a:rPr lang="en-US" sz="2400" dirty="0" smtClean="0">
                <a:solidFill>
                  <a:srgbClr val="008000"/>
                </a:solidFill>
              </a:rPr>
              <a:t>Recommended for beginners</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1556236" y="1417637"/>
            <a:ext cx="6055828" cy="3468641"/>
          </a:xfrm>
          <a:prstGeom prst="rect">
            <a:avLst/>
          </a:prstGeom>
        </p:spPr>
      </p:pic>
    </p:spTree>
    <p:extLst>
      <p:ext uri="{BB962C8B-B14F-4D97-AF65-F5344CB8AC3E}">
        <p14:creationId xmlns:p14="http://schemas.microsoft.com/office/powerpoint/2010/main" val="3753017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Photo editing activity</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Optimizing Images for </a:t>
            </a:r>
            <a:r>
              <a:rPr lang="en-US" dirty="0" err="1" smtClean="0"/>
              <a:t>SiteCore</a:t>
            </a:r>
            <a:r>
              <a:rPr lang="en-US" dirty="0" smtClean="0"/>
              <a:t> using </a:t>
            </a:r>
            <a:r>
              <a:rPr lang="en-US" dirty="0" err="1" smtClean="0"/>
              <a:t>Fotoflexer</a:t>
            </a:r>
            <a:endParaRPr lang="en-US" dirty="0"/>
          </a:p>
        </p:txBody>
      </p:sp>
    </p:spTree>
    <p:extLst>
      <p:ext uri="{BB962C8B-B14F-4D97-AF65-F5344CB8AC3E}">
        <p14:creationId xmlns:p14="http://schemas.microsoft.com/office/powerpoint/2010/main" val="3468106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optimizing photos</a:t>
            </a:r>
            <a:endParaRPr lang="en-US" dirty="0"/>
          </a:p>
        </p:txBody>
      </p:sp>
      <p:sp>
        <p:nvSpPr>
          <p:cNvPr id="3" name="Content Placeholder 2"/>
          <p:cNvSpPr>
            <a:spLocks noGrp="1"/>
          </p:cNvSpPr>
          <p:nvPr>
            <p:ph idx="1"/>
          </p:nvPr>
        </p:nvSpPr>
        <p:spPr>
          <a:xfrm>
            <a:off x="457200" y="1600200"/>
            <a:ext cx="8229600" cy="4356667"/>
          </a:xfrm>
        </p:spPr>
        <p:txBody>
          <a:bodyPr/>
          <a:lstStyle/>
          <a:p>
            <a:r>
              <a:rPr lang="en-US" dirty="0" smtClean="0"/>
              <a:t>Faster loading time for the end-user</a:t>
            </a:r>
          </a:p>
          <a:p>
            <a:r>
              <a:rPr lang="en-US" dirty="0" smtClean="0"/>
              <a:t>Faster uploading to the Media Library for the editor</a:t>
            </a:r>
          </a:p>
          <a:p>
            <a:r>
              <a:rPr lang="en-US" dirty="0" smtClean="0"/>
              <a:t>No need to specify image sizes in </a:t>
            </a:r>
            <a:r>
              <a:rPr lang="en-US" dirty="0" err="1" smtClean="0"/>
              <a:t>SiteCore</a:t>
            </a:r>
            <a:endParaRPr lang="en-US" dirty="0" smtClean="0"/>
          </a:p>
          <a:p>
            <a:pPr lvl="1"/>
            <a:r>
              <a:rPr lang="en-US" dirty="0" err="1" smtClean="0"/>
              <a:t>SiteCore</a:t>
            </a:r>
            <a:r>
              <a:rPr lang="en-US" dirty="0" smtClean="0"/>
              <a:t> scales the images and doesn’t resize them</a:t>
            </a:r>
          </a:p>
          <a:p>
            <a:pPr lvl="2"/>
            <a:r>
              <a:rPr lang="en-US" dirty="0" smtClean="0"/>
              <a:t>This maintains the original size but makes it look smaller</a:t>
            </a:r>
            <a:endParaRPr lang="en-US" dirty="0"/>
          </a:p>
        </p:txBody>
      </p:sp>
    </p:spTree>
    <p:extLst>
      <p:ext uri="{BB962C8B-B14F-4D97-AF65-F5344CB8AC3E}">
        <p14:creationId xmlns:p14="http://schemas.microsoft.com/office/powerpoint/2010/main" val="152828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371390" y="1417638"/>
            <a:ext cx="4880107" cy="5183215"/>
          </a:xfrm>
        </p:spPr>
        <p:txBody>
          <a:bodyPr/>
          <a:lstStyle/>
          <a:p>
            <a:r>
              <a:rPr lang="en-US" dirty="0" smtClean="0"/>
              <a:t>Download a large image: </a:t>
            </a:r>
            <a:r>
              <a:rPr lang="en-US" dirty="0" smtClean="0">
                <a:hlinkClick r:id="rId3"/>
              </a:rPr>
              <a:t>http://interfacelift.com</a:t>
            </a:r>
            <a:r>
              <a:rPr lang="en-US" dirty="0" smtClean="0"/>
              <a:t> </a:t>
            </a:r>
          </a:p>
          <a:p>
            <a:pPr lvl="1"/>
            <a:r>
              <a:rPr lang="en-US" dirty="0" smtClean="0"/>
              <a:t>Click </a:t>
            </a:r>
            <a:r>
              <a:rPr lang="en-US" u="sng" dirty="0" smtClean="0"/>
              <a:t>Free Wallpaper Downloads</a:t>
            </a:r>
          </a:p>
          <a:p>
            <a:r>
              <a:rPr lang="en-US" dirty="0" smtClean="0"/>
              <a:t>Choose a photo and click </a:t>
            </a:r>
            <a:r>
              <a:rPr lang="en-US" u="sng" dirty="0" smtClean="0"/>
              <a:t>Download</a:t>
            </a:r>
            <a:endParaRPr lang="en-US" u="sng" dirty="0" smtClean="0">
              <a:solidFill>
                <a:srgbClr val="FF0080"/>
              </a:solidFill>
            </a:endParaRPr>
          </a:p>
          <a:p>
            <a:pPr lvl="1"/>
            <a:r>
              <a:rPr lang="en-US" dirty="0" smtClean="0"/>
              <a:t>Right click picture and Save As…</a:t>
            </a:r>
          </a:p>
          <a:p>
            <a:pPr lvl="2"/>
            <a:r>
              <a:rPr lang="en-US" dirty="0" smtClean="0"/>
              <a:t>Save to your Desktop</a:t>
            </a:r>
          </a:p>
        </p:txBody>
      </p:sp>
      <p:pic>
        <p:nvPicPr>
          <p:cNvPr id="4" name="Picture 3" descr="Screen Shot 2012-11-02 at 1.42.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734" y="1954294"/>
            <a:ext cx="3668070" cy="2732490"/>
          </a:xfrm>
          <a:prstGeom prst="rect">
            <a:avLst/>
          </a:prstGeom>
        </p:spPr>
      </p:pic>
    </p:spTree>
    <p:extLst>
      <p:ext uri="{BB962C8B-B14F-4D97-AF65-F5344CB8AC3E}">
        <p14:creationId xmlns:p14="http://schemas.microsoft.com/office/powerpoint/2010/main" val="3990786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600200"/>
            <a:ext cx="4551373" cy="4222503"/>
          </a:xfrm>
        </p:spPr>
        <p:txBody>
          <a:bodyPr/>
          <a:lstStyle/>
          <a:p>
            <a:r>
              <a:rPr lang="en-US" dirty="0" smtClean="0"/>
              <a:t>Go to </a:t>
            </a:r>
            <a:r>
              <a:rPr lang="en-US" dirty="0" smtClean="0">
                <a:hlinkClick r:id="rId2"/>
              </a:rPr>
              <a:t>http://fotoflexer.com</a:t>
            </a:r>
            <a:r>
              <a:rPr lang="en-US" dirty="0" smtClean="0"/>
              <a:t> </a:t>
            </a:r>
          </a:p>
          <a:p>
            <a:r>
              <a:rPr lang="en-US" dirty="0" smtClean="0"/>
              <a:t>Click Upload Photo</a:t>
            </a:r>
          </a:p>
          <a:p>
            <a:r>
              <a:rPr lang="en-US" dirty="0" smtClean="0"/>
              <a:t>Click Upload to select from your computer</a:t>
            </a:r>
          </a:p>
        </p:txBody>
      </p:sp>
      <p:pic>
        <p:nvPicPr>
          <p:cNvPr id="5" name="Picture 4"/>
          <p:cNvPicPr>
            <a:picLocks noChangeAspect="1"/>
          </p:cNvPicPr>
          <p:nvPr/>
        </p:nvPicPr>
        <p:blipFill>
          <a:blip r:embed="rId3"/>
          <a:stretch>
            <a:fillRect/>
          </a:stretch>
        </p:blipFill>
        <p:spPr>
          <a:xfrm>
            <a:off x="4892303" y="1900628"/>
            <a:ext cx="4107532" cy="2633837"/>
          </a:xfrm>
          <a:prstGeom prst="rect">
            <a:avLst/>
          </a:prstGeom>
        </p:spPr>
      </p:pic>
    </p:spTree>
    <p:extLst>
      <p:ext uri="{BB962C8B-B14F-4D97-AF65-F5344CB8AC3E}">
        <p14:creationId xmlns:p14="http://schemas.microsoft.com/office/powerpoint/2010/main" val="2390365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920" y="1417638"/>
            <a:ext cx="8097341" cy="3644805"/>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4812006"/>
            <a:ext cx="8229600" cy="1216416"/>
          </a:xfrm>
        </p:spPr>
        <p:txBody>
          <a:bodyPr/>
          <a:lstStyle/>
          <a:p>
            <a:pPr marL="0" indent="0">
              <a:buNone/>
            </a:pPr>
            <a:r>
              <a:rPr lang="en-US" dirty="0" smtClean="0"/>
              <a:t>Choose the image from your Desktop where you saved it and click Open</a:t>
            </a:r>
          </a:p>
        </p:txBody>
      </p:sp>
    </p:spTree>
    <p:extLst>
      <p:ext uri="{BB962C8B-B14F-4D97-AF65-F5344CB8AC3E}">
        <p14:creationId xmlns:p14="http://schemas.microsoft.com/office/powerpoint/2010/main" val="350008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pic>
        <p:nvPicPr>
          <p:cNvPr id="5" name="Picture 4"/>
          <p:cNvPicPr>
            <a:picLocks noChangeAspect="1"/>
          </p:cNvPicPr>
          <p:nvPr/>
        </p:nvPicPr>
        <p:blipFill>
          <a:blip r:embed="rId3"/>
          <a:stretch>
            <a:fillRect/>
          </a:stretch>
        </p:blipFill>
        <p:spPr>
          <a:xfrm>
            <a:off x="1444429" y="1286216"/>
            <a:ext cx="6243026" cy="3454639"/>
          </a:xfrm>
          <a:prstGeom prst="rect">
            <a:avLst/>
          </a:prstGeom>
        </p:spPr>
      </p:pic>
    </p:spTree>
    <p:extLst>
      <p:ext uri="{BB962C8B-B14F-4D97-AF65-F5344CB8AC3E}">
        <p14:creationId xmlns:p14="http://schemas.microsoft.com/office/powerpoint/2010/main" val="80107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6533" y="2012453"/>
            <a:ext cx="5036008" cy="3582663"/>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350581"/>
            <a:ext cx="8229600" cy="849703"/>
          </a:xfrm>
        </p:spPr>
        <p:txBody>
          <a:bodyPr/>
          <a:lstStyle/>
          <a:p>
            <a:pPr marL="0" indent="0">
              <a:buNone/>
            </a:pPr>
            <a:r>
              <a:rPr lang="en-US" dirty="0" smtClean="0"/>
              <a:t>Cropping an image</a:t>
            </a:r>
          </a:p>
        </p:txBody>
      </p:sp>
    </p:spTree>
    <p:extLst>
      <p:ext uri="{BB962C8B-B14F-4D97-AF65-F5344CB8AC3E}">
        <p14:creationId xmlns:p14="http://schemas.microsoft.com/office/powerpoint/2010/main" val="940158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350581"/>
            <a:ext cx="8229600" cy="1404247"/>
          </a:xfrm>
        </p:spPr>
        <p:txBody>
          <a:bodyPr/>
          <a:lstStyle/>
          <a:p>
            <a:pPr marL="0" indent="0">
              <a:buNone/>
            </a:pPr>
            <a:r>
              <a:rPr lang="en-US" dirty="0" smtClean="0"/>
              <a:t>Resizing an image (400 pixels wide) and click </a:t>
            </a:r>
            <a:r>
              <a:rPr lang="en-US" u="sng" dirty="0" smtClean="0"/>
              <a:t>Apply</a:t>
            </a:r>
          </a:p>
        </p:txBody>
      </p:sp>
      <p:pic>
        <p:nvPicPr>
          <p:cNvPr id="4" name="Picture 3"/>
          <p:cNvPicPr>
            <a:picLocks noChangeAspect="1"/>
          </p:cNvPicPr>
          <p:nvPr/>
        </p:nvPicPr>
        <p:blipFill>
          <a:blip r:embed="rId3"/>
          <a:stretch>
            <a:fillRect/>
          </a:stretch>
        </p:blipFill>
        <p:spPr>
          <a:xfrm>
            <a:off x="1674985" y="2245005"/>
            <a:ext cx="3583713" cy="3506143"/>
          </a:xfrm>
          <a:prstGeom prst="rect">
            <a:avLst/>
          </a:prstGeom>
        </p:spPr>
      </p:pic>
      <p:sp>
        <p:nvSpPr>
          <p:cNvPr id="6" name="TextBox 5"/>
          <p:cNvSpPr txBox="1"/>
          <p:nvPr/>
        </p:nvSpPr>
        <p:spPr>
          <a:xfrm>
            <a:off x="5464711" y="4543676"/>
            <a:ext cx="2763659" cy="646331"/>
          </a:xfrm>
          <a:prstGeom prst="rect">
            <a:avLst/>
          </a:prstGeom>
          <a:noFill/>
        </p:spPr>
        <p:txBody>
          <a:bodyPr wrap="square" rtlCol="0">
            <a:spAutoFit/>
          </a:bodyPr>
          <a:lstStyle/>
          <a:p>
            <a:r>
              <a:rPr lang="en-US" dirty="0" smtClean="0">
                <a:solidFill>
                  <a:srgbClr val="FF0080"/>
                </a:solidFill>
              </a:rPr>
              <a:t>* Images should be no larger than 600 pixels wide</a:t>
            </a:r>
          </a:p>
        </p:txBody>
      </p:sp>
    </p:spTree>
    <p:extLst>
      <p:ext uri="{BB962C8B-B14F-4D97-AF65-F5344CB8AC3E}">
        <p14:creationId xmlns:p14="http://schemas.microsoft.com/office/powerpoint/2010/main" val="2404695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 </a:t>
            </a:r>
            <a:r>
              <a:rPr lang="en-US" dirty="0" err="1" smtClean="0"/>
              <a:t>SiteCore</a:t>
            </a:r>
            <a:r>
              <a:rPr lang="en-US" dirty="0" smtClean="0"/>
              <a:t> 6</a:t>
            </a:r>
            <a:endParaRPr lang="en-US" dirty="0"/>
          </a:p>
        </p:txBody>
      </p:sp>
      <p:sp>
        <p:nvSpPr>
          <p:cNvPr id="3" name="Content Placeholder 2"/>
          <p:cNvSpPr>
            <a:spLocks noGrp="1"/>
          </p:cNvSpPr>
          <p:nvPr>
            <p:ph idx="1"/>
          </p:nvPr>
        </p:nvSpPr>
        <p:spPr>
          <a:xfrm>
            <a:off x="457200" y="1600200"/>
            <a:ext cx="8229600" cy="3856437"/>
          </a:xfrm>
        </p:spPr>
        <p:txBody>
          <a:bodyPr/>
          <a:lstStyle/>
          <a:p>
            <a:r>
              <a:rPr lang="en-US" dirty="0" smtClean="0"/>
              <a:t>Page Editor view</a:t>
            </a:r>
          </a:p>
          <a:p>
            <a:pPr lvl="1"/>
            <a:r>
              <a:rPr lang="en-US" dirty="0" smtClean="0"/>
              <a:t>Ribbon</a:t>
            </a:r>
          </a:p>
          <a:p>
            <a:pPr lvl="2"/>
            <a:r>
              <a:rPr lang="en-US" dirty="0" smtClean="0"/>
              <a:t>Navigation bar</a:t>
            </a:r>
          </a:p>
          <a:p>
            <a:pPr lvl="1"/>
            <a:r>
              <a:rPr lang="en-US" dirty="0" smtClean="0"/>
              <a:t>Floating palette</a:t>
            </a:r>
          </a:p>
          <a:p>
            <a:pPr lvl="1"/>
            <a:r>
              <a:rPr lang="en-US" dirty="0" smtClean="0"/>
              <a:t>Rich Text Editor via Page Editor</a:t>
            </a:r>
          </a:p>
        </p:txBody>
      </p:sp>
    </p:spTree>
    <p:extLst>
      <p:ext uri="{BB962C8B-B14F-4D97-AF65-F5344CB8AC3E}">
        <p14:creationId xmlns:p14="http://schemas.microsoft.com/office/powerpoint/2010/main" val="33958857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350581"/>
            <a:ext cx="8229600" cy="1404247"/>
          </a:xfrm>
        </p:spPr>
        <p:txBody>
          <a:bodyPr/>
          <a:lstStyle/>
          <a:p>
            <a:pPr marL="0" indent="0">
              <a:buNone/>
            </a:pPr>
            <a:r>
              <a:rPr lang="en-US" dirty="0" smtClean="0"/>
              <a:t>Save &gt; Save to My Computer — you’re done!</a:t>
            </a:r>
            <a:endParaRPr lang="en-US" u="sng" dirty="0" smtClean="0"/>
          </a:p>
        </p:txBody>
      </p:sp>
      <p:pic>
        <p:nvPicPr>
          <p:cNvPr id="7" name="Picture 6"/>
          <p:cNvPicPr>
            <a:picLocks noChangeAspect="1"/>
          </p:cNvPicPr>
          <p:nvPr/>
        </p:nvPicPr>
        <p:blipFill>
          <a:blip r:embed="rId3"/>
          <a:stretch>
            <a:fillRect/>
          </a:stretch>
        </p:blipFill>
        <p:spPr>
          <a:xfrm>
            <a:off x="2244914" y="2195091"/>
            <a:ext cx="4659762" cy="3431903"/>
          </a:xfrm>
          <a:prstGeom prst="rect">
            <a:avLst/>
          </a:prstGeom>
        </p:spPr>
      </p:pic>
    </p:spTree>
    <p:extLst>
      <p:ext uri="{BB962C8B-B14F-4D97-AF65-F5344CB8AC3E}">
        <p14:creationId xmlns:p14="http://schemas.microsoft.com/office/powerpoint/2010/main" val="406622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 &amp; Contact</a:t>
            </a:r>
            <a:endParaRPr lang="en-US" dirty="0"/>
          </a:p>
        </p:txBody>
      </p:sp>
      <p:sp>
        <p:nvSpPr>
          <p:cNvPr id="3" name="Content Placeholder 2"/>
          <p:cNvSpPr>
            <a:spLocks noGrp="1"/>
          </p:cNvSpPr>
          <p:nvPr>
            <p:ph idx="1"/>
          </p:nvPr>
        </p:nvSpPr>
        <p:spPr>
          <a:xfrm>
            <a:off x="457200" y="1600200"/>
            <a:ext cx="8229600" cy="3412115"/>
          </a:xfrm>
        </p:spPr>
        <p:txBody>
          <a:bodyPr/>
          <a:lstStyle/>
          <a:p>
            <a:r>
              <a:rPr lang="en-US" dirty="0" smtClean="0"/>
              <a:t>Email </a:t>
            </a:r>
          </a:p>
          <a:p>
            <a:pPr lvl="1"/>
            <a:r>
              <a:rPr lang="en-US" dirty="0" smtClean="0">
                <a:hlinkClick r:id="rId2"/>
              </a:rPr>
              <a:t>christina.holly@sheridancollege.ca</a:t>
            </a:r>
            <a:endParaRPr lang="en-US" dirty="0" smtClean="0"/>
          </a:p>
          <a:p>
            <a:pPr lvl="1"/>
            <a:r>
              <a:rPr lang="en-US" dirty="0" smtClean="0">
                <a:hlinkClick r:id="rId3"/>
              </a:rPr>
              <a:t>janet.young1@sheridancollege.ca</a:t>
            </a:r>
            <a:r>
              <a:rPr lang="en-US" dirty="0" smtClean="0"/>
              <a:t> </a:t>
            </a:r>
          </a:p>
          <a:p>
            <a:endParaRPr lang="en-US" dirty="0" smtClean="0"/>
          </a:p>
          <a:p>
            <a:r>
              <a:rPr lang="en-US" dirty="0" smtClean="0"/>
              <a:t>Detailed Instructional Documentation</a:t>
            </a:r>
          </a:p>
          <a:p>
            <a:pPr lvl="1"/>
            <a:r>
              <a:rPr lang="en-US" dirty="0" smtClean="0">
                <a:hlinkClick r:id="rId4"/>
              </a:rPr>
              <a:t>http://cfprod.sheridaninstitute.ca/tina/sc6train</a:t>
            </a:r>
            <a:endParaRPr lang="en-US" dirty="0" smtClean="0"/>
          </a:p>
        </p:txBody>
      </p:sp>
    </p:spTree>
    <p:extLst>
      <p:ext uri="{BB962C8B-B14F-4D97-AF65-F5344CB8AC3E}">
        <p14:creationId xmlns:p14="http://schemas.microsoft.com/office/powerpoint/2010/main" val="1618554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743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Editor View</a:t>
            </a:r>
            <a:endParaRPr lang="en-US" dirty="0"/>
          </a:p>
        </p:txBody>
      </p:sp>
      <p:pic>
        <p:nvPicPr>
          <p:cNvPr id="6" name="Picture 5"/>
          <p:cNvPicPr>
            <a:picLocks noChangeAspect="1"/>
          </p:cNvPicPr>
          <p:nvPr/>
        </p:nvPicPr>
        <p:blipFill>
          <a:blip r:embed="rId3"/>
          <a:stretch>
            <a:fillRect/>
          </a:stretch>
        </p:blipFill>
        <p:spPr>
          <a:xfrm>
            <a:off x="1079483" y="1417638"/>
            <a:ext cx="6763536" cy="3860418"/>
          </a:xfrm>
          <a:prstGeom prst="rect">
            <a:avLst/>
          </a:prstGeom>
        </p:spPr>
      </p:pic>
    </p:spTree>
    <p:extLst>
      <p:ext uri="{BB962C8B-B14F-4D97-AF65-F5344CB8AC3E}">
        <p14:creationId xmlns:p14="http://schemas.microsoft.com/office/powerpoint/2010/main" val="724238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Bar</a:t>
            </a:r>
            <a:endParaRPr lang="en-US" dirty="0"/>
          </a:p>
        </p:txBody>
      </p:sp>
      <p:sp>
        <p:nvSpPr>
          <p:cNvPr id="3" name="Content Placeholder 2"/>
          <p:cNvSpPr>
            <a:spLocks noGrp="1"/>
          </p:cNvSpPr>
          <p:nvPr>
            <p:ph idx="1"/>
          </p:nvPr>
        </p:nvSpPr>
        <p:spPr>
          <a:xfrm>
            <a:off x="457200" y="4543889"/>
            <a:ext cx="8229600" cy="1582273"/>
          </a:xfrm>
        </p:spPr>
        <p:txBody>
          <a:bodyPr/>
          <a:lstStyle/>
          <a:p>
            <a:r>
              <a:rPr lang="en-US" dirty="0" smtClean="0"/>
              <a:t>Click the view tab and enable ‘Navigation bar’</a:t>
            </a:r>
            <a:endParaRPr lang="en-US" dirty="0"/>
          </a:p>
        </p:txBody>
      </p:sp>
      <p:pic>
        <p:nvPicPr>
          <p:cNvPr id="4" name="Picture 3"/>
          <p:cNvPicPr>
            <a:picLocks noChangeAspect="1"/>
          </p:cNvPicPr>
          <p:nvPr/>
        </p:nvPicPr>
        <p:blipFill>
          <a:blip r:embed="rId3"/>
          <a:stretch>
            <a:fillRect/>
          </a:stretch>
        </p:blipFill>
        <p:spPr>
          <a:xfrm>
            <a:off x="1263242" y="1537779"/>
            <a:ext cx="6883683" cy="2867214"/>
          </a:xfrm>
          <a:prstGeom prst="rect">
            <a:avLst/>
          </a:prstGeom>
        </p:spPr>
      </p:pic>
    </p:spTree>
    <p:extLst>
      <p:ext uri="{BB962C8B-B14F-4D97-AF65-F5344CB8AC3E}">
        <p14:creationId xmlns:p14="http://schemas.microsoft.com/office/powerpoint/2010/main" val="13216832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Palette</a:t>
            </a:r>
            <a:endParaRPr lang="en-US" dirty="0"/>
          </a:p>
        </p:txBody>
      </p:sp>
      <p:sp>
        <p:nvSpPr>
          <p:cNvPr id="3" name="Content Placeholder 2"/>
          <p:cNvSpPr>
            <a:spLocks noGrp="1"/>
          </p:cNvSpPr>
          <p:nvPr>
            <p:ph idx="1"/>
          </p:nvPr>
        </p:nvSpPr>
        <p:spPr>
          <a:xfrm>
            <a:off x="457200" y="4484363"/>
            <a:ext cx="8229600" cy="1641800"/>
          </a:xfrm>
        </p:spPr>
        <p:txBody>
          <a:bodyPr/>
          <a:lstStyle/>
          <a:p>
            <a:pPr marL="0" indent="0">
              <a:buNone/>
            </a:pPr>
            <a:r>
              <a:rPr lang="en-US" dirty="0" smtClean="0"/>
              <a:t>Hover over an editable content block to see the Floating Palette</a:t>
            </a:r>
            <a:endParaRPr lang="en-US" dirty="0"/>
          </a:p>
        </p:txBody>
      </p:sp>
      <p:pic>
        <p:nvPicPr>
          <p:cNvPr id="5" name="Picture 4"/>
          <p:cNvPicPr>
            <a:picLocks noChangeAspect="1"/>
          </p:cNvPicPr>
          <p:nvPr/>
        </p:nvPicPr>
        <p:blipFill>
          <a:blip r:embed="rId3"/>
          <a:stretch>
            <a:fillRect/>
          </a:stretch>
        </p:blipFill>
        <p:spPr>
          <a:xfrm>
            <a:off x="1551363" y="1612121"/>
            <a:ext cx="6048586" cy="2622748"/>
          </a:xfrm>
          <a:prstGeom prst="rect">
            <a:avLst/>
          </a:prstGeom>
        </p:spPr>
      </p:pic>
    </p:spTree>
    <p:extLst>
      <p:ext uri="{BB962C8B-B14F-4D97-AF65-F5344CB8AC3E}">
        <p14:creationId xmlns:p14="http://schemas.microsoft.com/office/powerpoint/2010/main" val="16205540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52908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sheridan_ppt_template.pot</Template>
  <TotalTime>2338</TotalTime>
  <Words>1554</Words>
  <Application>Microsoft Macintosh PowerPoint</Application>
  <PresentationFormat>On-screen Show (4:3)</PresentationFormat>
  <Paragraphs>210</Paragraphs>
  <Slides>52</Slides>
  <Notes>24</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SiteCore 6 Training</vt:lpstr>
      <vt:lpstr>Getting started</vt:lpstr>
      <vt:lpstr>Choosing a Web Browser</vt:lpstr>
      <vt:lpstr>Logging in</vt:lpstr>
      <vt:lpstr>New in SiteCore 6</vt:lpstr>
      <vt:lpstr>Page Editor View</vt:lpstr>
      <vt:lpstr>Navigation Bar</vt:lpstr>
      <vt:lpstr>Floating Palette</vt:lpstr>
      <vt:lpstr>Editing</vt:lpstr>
      <vt:lpstr>Editing in Page Editor view</vt:lpstr>
      <vt:lpstr>Style Rules</vt:lpstr>
      <vt:lpstr>Paste without Formatting</vt:lpstr>
      <vt:lpstr>Use only included styles</vt:lpstr>
      <vt:lpstr>Content Editor</vt:lpstr>
      <vt:lpstr>Related Items</vt:lpstr>
      <vt:lpstr>Creating Links</vt:lpstr>
      <vt:lpstr>Creating Links</vt:lpstr>
      <vt:lpstr>Internal Links</vt:lpstr>
      <vt:lpstr>Hyperlink Manager</vt:lpstr>
      <vt:lpstr>External Links</vt:lpstr>
      <vt:lpstr>External Links</vt:lpstr>
      <vt:lpstr>Email Links</vt:lpstr>
      <vt:lpstr>E-mail links</vt:lpstr>
      <vt:lpstr>Media library</vt:lpstr>
      <vt:lpstr>Uploading Media</vt:lpstr>
      <vt:lpstr>Uploading Media from Page Editor</vt:lpstr>
      <vt:lpstr>Adding Media from Page Editor</vt:lpstr>
      <vt:lpstr>Uploading Media from Content Editor</vt:lpstr>
      <vt:lpstr>Uploading Media from Content Editor</vt:lpstr>
      <vt:lpstr>Enabling the Content Tree</vt:lpstr>
      <vt:lpstr>Image Information</vt:lpstr>
      <vt:lpstr>Inserting Images after Upload</vt:lpstr>
      <vt:lpstr>Scaling Images</vt:lpstr>
      <vt:lpstr>Done. Now what?</vt:lpstr>
      <vt:lpstr>Submitting your Changes</vt:lpstr>
      <vt:lpstr>Password settings</vt:lpstr>
      <vt:lpstr>Changing your Password</vt:lpstr>
      <vt:lpstr>Optimizing images</vt:lpstr>
      <vt:lpstr>Image Editing Software</vt:lpstr>
      <vt:lpstr>Photoshop &amp; GIMP</vt:lpstr>
      <vt:lpstr>Fotoflexer</vt:lpstr>
      <vt:lpstr>Photo editing activity</vt:lpstr>
      <vt:lpstr>Benefits of optimizing photos</vt:lpstr>
      <vt:lpstr>Photo Editing Activity</vt:lpstr>
      <vt:lpstr>Photo Editing Activity</vt:lpstr>
      <vt:lpstr>Photo Editing Activity</vt:lpstr>
      <vt:lpstr>Photo Editing Activity</vt:lpstr>
      <vt:lpstr>Photo Editing Activity</vt:lpstr>
      <vt:lpstr>Photo Editing Activity</vt:lpstr>
      <vt:lpstr>Photo Editing Activity</vt:lpstr>
      <vt:lpstr>Useful Links &amp; Contact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Dick</dc:creator>
  <cp:lastModifiedBy>Microsoft Office User</cp:lastModifiedBy>
  <cp:revision>154</cp:revision>
  <dcterms:created xsi:type="dcterms:W3CDTF">2012-05-11T19:31:31Z</dcterms:created>
  <dcterms:modified xsi:type="dcterms:W3CDTF">2012-11-23T17:03:18Z</dcterms:modified>
</cp:coreProperties>
</file>